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5"/>
  </p:notesMasterIdLst>
  <p:sldIdLst>
    <p:sldId id="389" r:id="rId2"/>
    <p:sldId id="309" r:id="rId3"/>
    <p:sldId id="383" r:id="rId4"/>
    <p:sldId id="353" r:id="rId5"/>
    <p:sldId id="310" r:id="rId6"/>
    <p:sldId id="354" r:id="rId7"/>
    <p:sldId id="321" r:id="rId8"/>
    <p:sldId id="330" r:id="rId9"/>
    <p:sldId id="333" r:id="rId10"/>
    <p:sldId id="324" r:id="rId11"/>
    <p:sldId id="325" r:id="rId12"/>
    <p:sldId id="326" r:id="rId13"/>
    <p:sldId id="327" r:id="rId14"/>
    <p:sldId id="328" r:id="rId15"/>
    <p:sldId id="334" r:id="rId16"/>
    <p:sldId id="335" r:id="rId17"/>
    <p:sldId id="339" r:id="rId18"/>
    <p:sldId id="340" r:id="rId19"/>
    <p:sldId id="341" r:id="rId20"/>
    <p:sldId id="342" r:id="rId21"/>
    <p:sldId id="357" r:id="rId22"/>
    <p:sldId id="359" r:id="rId23"/>
    <p:sldId id="360" r:id="rId24"/>
    <p:sldId id="361" r:id="rId25"/>
    <p:sldId id="358" r:id="rId26"/>
    <p:sldId id="371" r:id="rId27"/>
    <p:sldId id="391" r:id="rId28"/>
    <p:sldId id="362" r:id="rId29"/>
    <p:sldId id="364" r:id="rId30"/>
    <p:sldId id="366" r:id="rId31"/>
    <p:sldId id="337" r:id="rId32"/>
    <p:sldId id="363" r:id="rId33"/>
    <p:sldId id="351" r:id="rId34"/>
    <p:sldId id="368" r:id="rId35"/>
    <p:sldId id="369" r:id="rId36"/>
    <p:sldId id="370" r:id="rId37"/>
    <p:sldId id="338" r:id="rId38"/>
    <p:sldId id="352" r:id="rId39"/>
    <p:sldId id="356" r:id="rId40"/>
    <p:sldId id="367" r:id="rId41"/>
    <p:sldId id="376" r:id="rId42"/>
    <p:sldId id="372" r:id="rId43"/>
    <p:sldId id="374" r:id="rId44"/>
    <p:sldId id="379" r:id="rId45"/>
    <p:sldId id="380" r:id="rId46"/>
    <p:sldId id="375" r:id="rId47"/>
    <p:sldId id="377" r:id="rId48"/>
    <p:sldId id="384" r:id="rId49"/>
    <p:sldId id="385" r:id="rId50"/>
    <p:sldId id="373" r:id="rId51"/>
    <p:sldId id="387" r:id="rId52"/>
    <p:sldId id="381" r:id="rId53"/>
    <p:sldId id="390" r:id="rId54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6633"/>
    <a:srgbClr val="666633"/>
    <a:srgbClr val="336600"/>
    <a:srgbClr val="FF3300"/>
    <a:srgbClr val="0000FF"/>
    <a:srgbClr val="FFFF66"/>
    <a:srgbClr val="99000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89584" tIns="44792" rIns="89584" bIns="44792" numCol="1" anchor="t" anchorCtr="0" compatLnSpc="1">
            <a:prstTxWarp prst="textNoShape">
              <a:avLst/>
            </a:prstTxWarp>
          </a:bodyPr>
          <a:lstStyle>
            <a:lvl1pPr algn="l" defTabSz="895350">
              <a:defRPr kumimoji="0" sz="1200"/>
            </a:lvl1pPr>
          </a:lstStyle>
          <a:p>
            <a:endParaRPr lang="en-US"/>
          </a:p>
        </p:txBody>
      </p:sp>
      <p:sp>
        <p:nvSpPr>
          <p:cNvPr id="2057" name="Rectangle 9"/>
          <p:cNvSpPr>
            <a:spLocks noChangeArrowheads="1"/>
          </p:cNvSpPr>
          <p:nvPr>
            <p:ph type="sldImg" idx="2"/>
          </p:nvPr>
        </p:nvSpPr>
        <p:spPr bwMode="auto">
          <a:xfrm>
            <a:off x="1104900" y="666750"/>
            <a:ext cx="4648200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373563"/>
            <a:ext cx="5048250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89584" tIns="44792" rIns="89584" bIns="44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19538" y="0"/>
            <a:ext cx="29384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89584" tIns="44792" rIns="89584" bIns="44792" numCol="1" anchor="t" anchorCtr="0" compatLnSpc="1">
            <a:prstTxWarp prst="textNoShape">
              <a:avLst/>
            </a:prstTxWarp>
          </a:bodyPr>
          <a:lstStyle>
            <a:lvl1pPr algn="r" defTabSz="895350">
              <a:defRPr kumimoji="0" sz="1200"/>
            </a:lvl1pPr>
          </a:lstStyle>
          <a:p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74100"/>
            <a:ext cx="293846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89584" tIns="44792" rIns="89584" bIns="44792" numCol="1" anchor="b" anchorCtr="0" compatLnSpc="1">
            <a:prstTxWarp prst="textNoShape">
              <a:avLst/>
            </a:prstTxWarp>
          </a:bodyPr>
          <a:lstStyle>
            <a:lvl1pPr algn="l" defTabSz="895350">
              <a:defRPr kumimoji="0" sz="1200"/>
            </a:lvl1pPr>
          </a:lstStyle>
          <a:p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19538" y="8674100"/>
            <a:ext cx="29384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89584" tIns="44792" rIns="89584" bIns="44792" numCol="1" anchor="b" anchorCtr="0" compatLnSpc="1">
            <a:prstTxWarp prst="textNoShape">
              <a:avLst/>
            </a:prstTxWarp>
          </a:bodyPr>
          <a:lstStyle>
            <a:lvl1pPr algn="r" defTabSz="895350">
              <a:defRPr kumimoji="0" sz="1200"/>
            </a:lvl1pPr>
          </a:lstStyle>
          <a:p>
            <a:fld id="{EF98A6B4-6B06-438D-9A45-4F724E4DC9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15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61963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23925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87475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49438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slide" Target="../slides/slide6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White marble"/>
          <p:cNvSpPr>
            <a:spLocks noChangeArrowheads="1"/>
          </p:cNvSpPr>
          <p:nvPr/>
        </p:nvSpPr>
        <p:spPr bwMode="auto">
          <a:xfrm>
            <a:off x="1676400" y="1752600"/>
            <a:ext cx="7466013" cy="510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81150" y="1743075"/>
            <a:ext cx="95250" cy="51133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581150" y="1743075"/>
            <a:ext cx="7580313" cy="95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763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8001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239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477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15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953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4191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3429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2667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1905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1589088" y="1906588"/>
            <a:ext cx="76200" cy="3794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1589088" y="2668588"/>
            <a:ext cx="76200" cy="3794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1589088" y="3430588"/>
            <a:ext cx="76200" cy="3794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1589088" y="4192588"/>
            <a:ext cx="76200" cy="3794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1589088" y="4954588"/>
            <a:ext cx="76200" cy="3794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1589088" y="5716588"/>
            <a:ext cx="76200" cy="3794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auto">
          <a:xfrm>
            <a:off x="1589088" y="6478588"/>
            <a:ext cx="76200" cy="3794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3200400" y="381000"/>
            <a:ext cx="5791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9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86000" y="3352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7213" y="6399213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097" name="Rectangle 25"/>
          <p:cNvSpPr>
            <a:spLocks noGrp="1" noChangeArrowheads="1"/>
          </p:cNvSpPr>
          <p:nvPr>
            <p:ph type="ftr" sz="quarter" idx="3"/>
          </p:nvPr>
        </p:nvSpPr>
        <p:spPr>
          <a:xfrm>
            <a:off x="4037013" y="6399213"/>
            <a:ext cx="2895600" cy="457200"/>
          </a:xfrm>
        </p:spPr>
        <p:txBody>
          <a:bodyPr/>
          <a:lstStyle>
            <a:lvl1pPr algn="ctr">
              <a:defRPr sz="1400" baseline="0"/>
            </a:lvl1pPr>
          </a:lstStyle>
          <a:p>
            <a:endParaRPr lang="en-US"/>
          </a:p>
        </p:txBody>
      </p:sp>
      <p:sp>
        <p:nvSpPr>
          <p:cNvPr id="3098" name="Rectangle 2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20E6A1B-990B-4312-855D-E91DFC7F7C8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99" name="AutoShape 2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10800000" flipH="1">
            <a:off x="460375" y="6169025"/>
            <a:ext cx="650875" cy="569913"/>
          </a:xfrm>
          <a:prstGeom prst="triangle">
            <a:avLst>
              <a:gd name="adj" fmla="val 49995"/>
            </a:avLst>
          </a:prstGeom>
          <a:solidFill>
            <a:schemeClr val="accent2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lIns="92075" tIns="46038" rIns="92075" bIns="46038" anchor="ctr"/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3100" name="Freeform 28"/>
          <p:cNvSpPr>
            <a:spLocks/>
          </p:cNvSpPr>
          <p:nvPr/>
        </p:nvSpPr>
        <p:spPr bwMode="auto">
          <a:xfrm>
            <a:off x="460375" y="6169025"/>
            <a:ext cx="327025" cy="571500"/>
          </a:xfrm>
          <a:custGeom>
            <a:avLst/>
            <a:gdLst>
              <a:gd name="T0" fmla="*/ 205 w 206"/>
              <a:gd name="T1" fmla="*/ 359 h 360"/>
              <a:gd name="T2" fmla="*/ 205 w 206"/>
              <a:gd name="T3" fmla="*/ 296 h 360"/>
              <a:gd name="T4" fmla="*/ 63 w 206"/>
              <a:gd name="T5" fmla="*/ 35 h 360"/>
              <a:gd name="T6" fmla="*/ 0 w 206"/>
              <a:gd name="T7" fmla="*/ 0 h 360"/>
              <a:gd name="T8" fmla="*/ 205 w 206"/>
              <a:gd name="T9" fmla="*/ 359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360">
                <a:moveTo>
                  <a:pt x="205" y="359"/>
                </a:moveTo>
                <a:lnTo>
                  <a:pt x="205" y="296"/>
                </a:lnTo>
                <a:lnTo>
                  <a:pt x="63" y="35"/>
                </a:lnTo>
                <a:lnTo>
                  <a:pt x="0" y="0"/>
                </a:lnTo>
                <a:lnTo>
                  <a:pt x="205" y="359"/>
                </a:lnTo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1" name="Freeform 29"/>
          <p:cNvSpPr>
            <a:spLocks/>
          </p:cNvSpPr>
          <p:nvPr/>
        </p:nvSpPr>
        <p:spPr bwMode="auto">
          <a:xfrm>
            <a:off x="460375" y="6169025"/>
            <a:ext cx="652463" cy="58738"/>
          </a:xfrm>
          <a:custGeom>
            <a:avLst/>
            <a:gdLst>
              <a:gd name="T0" fmla="*/ 0 w 411"/>
              <a:gd name="T1" fmla="*/ 0 h 37"/>
              <a:gd name="T2" fmla="*/ 63 w 411"/>
              <a:gd name="T3" fmla="*/ 36 h 37"/>
              <a:gd name="T4" fmla="*/ 355 w 411"/>
              <a:gd name="T5" fmla="*/ 36 h 37"/>
              <a:gd name="T6" fmla="*/ 410 w 411"/>
              <a:gd name="T7" fmla="*/ 0 h 37"/>
              <a:gd name="T8" fmla="*/ 0 w 411"/>
              <a:gd name="T9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1" h="37">
                <a:moveTo>
                  <a:pt x="0" y="0"/>
                </a:moveTo>
                <a:lnTo>
                  <a:pt x="63" y="36"/>
                </a:lnTo>
                <a:lnTo>
                  <a:pt x="355" y="36"/>
                </a:lnTo>
                <a:lnTo>
                  <a:pt x="410" y="0"/>
                </a:lnTo>
                <a:lnTo>
                  <a:pt x="0" y="0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" name="Freeform 30"/>
          <p:cNvSpPr>
            <a:spLocks/>
          </p:cNvSpPr>
          <p:nvPr/>
        </p:nvSpPr>
        <p:spPr bwMode="auto">
          <a:xfrm>
            <a:off x="785813" y="6169025"/>
            <a:ext cx="327025" cy="571500"/>
          </a:xfrm>
          <a:custGeom>
            <a:avLst/>
            <a:gdLst>
              <a:gd name="T0" fmla="*/ 0 w 206"/>
              <a:gd name="T1" fmla="*/ 359 h 360"/>
              <a:gd name="T2" fmla="*/ 0 w 206"/>
              <a:gd name="T3" fmla="*/ 296 h 360"/>
              <a:gd name="T4" fmla="*/ 141 w 206"/>
              <a:gd name="T5" fmla="*/ 35 h 360"/>
              <a:gd name="T6" fmla="*/ 205 w 206"/>
              <a:gd name="T7" fmla="*/ 0 h 360"/>
              <a:gd name="T8" fmla="*/ 0 w 206"/>
              <a:gd name="T9" fmla="*/ 359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360">
                <a:moveTo>
                  <a:pt x="0" y="359"/>
                </a:moveTo>
                <a:lnTo>
                  <a:pt x="0" y="296"/>
                </a:lnTo>
                <a:lnTo>
                  <a:pt x="141" y="35"/>
                </a:lnTo>
                <a:lnTo>
                  <a:pt x="205" y="0"/>
                </a:lnTo>
                <a:lnTo>
                  <a:pt x="0" y="359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25" name="Group 53"/>
          <p:cNvGrpSpPr>
            <a:grpSpLocks/>
          </p:cNvGrpSpPr>
          <p:nvPr/>
        </p:nvGrpSpPr>
        <p:grpSpPr bwMode="auto">
          <a:xfrm>
            <a:off x="0" y="0"/>
            <a:ext cx="3057525" cy="2057400"/>
            <a:chOff x="0" y="0"/>
            <a:chExt cx="1926" cy="1296"/>
          </a:xfrm>
        </p:grpSpPr>
        <p:sp>
          <p:nvSpPr>
            <p:cNvPr id="3103" name="Rectangle 31" descr="White marble"/>
            <p:cNvSpPr>
              <a:spLocks noChangeArrowheads="1"/>
            </p:cNvSpPr>
            <p:nvPr/>
          </p:nvSpPr>
          <p:spPr bwMode="auto">
            <a:xfrm>
              <a:off x="0" y="0"/>
              <a:ext cx="1920" cy="1296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l"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3115" name="Group 43"/>
            <p:cNvGrpSpPr>
              <a:grpSpLocks/>
            </p:cNvGrpSpPr>
            <p:nvPr/>
          </p:nvGrpSpPr>
          <p:grpSpPr bwMode="auto">
            <a:xfrm>
              <a:off x="1" y="1266"/>
              <a:ext cx="1923" cy="30"/>
              <a:chOff x="1" y="1266"/>
              <a:chExt cx="1923" cy="30"/>
            </a:xfrm>
          </p:grpSpPr>
          <p:sp>
            <p:nvSpPr>
              <p:cNvPr id="3104" name="Rectangle 32"/>
              <p:cNvSpPr>
                <a:spLocks noChangeArrowheads="1"/>
              </p:cNvSpPr>
              <p:nvPr/>
            </p:nvSpPr>
            <p:spPr bwMode="auto">
              <a:xfrm>
                <a:off x="1" y="1266"/>
                <a:ext cx="1923" cy="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" name="Rectangle 33"/>
              <p:cNvSpPr>
                <a:spLocks noChangeArrowheads="1"/>
              </p:cNvSpPr>
              <p:nvPr/>
            </p:nvSpPr>
            <p:spPr bwMode="auto">
              <a:xfrm>
                <a:off x="6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" name="Rectangle 34"/>
              <p:cNvSpPr>
                <a:spLocks noChangeArrowheads="1"/>
              </p:cNvSpPr>
              <p:nvPr/>
            </p:nvSpPr>
            <p:spPr bwMode="auto">
              <a:xfrm>
                <a:off x="199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Rectangle 35"/>
              <p:cNvSpPr>
                <a:spLocks noChangeArrowheads="1"/>
              </p:cNvSpPr>
              <p:nvPr/>
            </p:nvSpPr>
            <p:spPr bwMode="auto">
              <a:xfrm>
                <a:off x="392" y="1273"/>
                <a:ext cx="97" cy="2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" name="Rectangle 36"/>
              <p:cNvSpPr>
                <a:spLocks noChangeArrowheads="1"/>
              </p:cNvSpPr>
              <p:nvPr/>
            </p:nvSpPr>
            <p:spPr bwMode="auto">
              <a:xfrm>
                <a:off x="586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" name="Rectangle 37"/>
              <p:cNvSpPr>
                <a:spLocks noChangeArrowheads="1"/>
              </p:cNvSpPr>
              <p:nvPr/>
            </p:nvSpPr>
            <p:spPr bwMode="auto">
              <a:xfrm>
                <a:off x="779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" name="Rectangle 38"/>
              <p:cNvSpPr>
                <a:spLocks noChangeArrowheads="1"/>
              </p:cNvSpPr>
              <p:nvPr/>
            </p:nvSpPr>
            <p:spPr bwMode="auto">
              <a:xfrm>
                <a:off x="972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" name="Rectangle 39"/>
              <p:cNvSpPr>
                <a:spLocks noChangeArrowheads="1"/>
              </p:cNvSpPr>
              <p:nvPr/>
            </p:nvSpPr>
            <p:spPr bwMode="auto">
              <a:xfrm>
                <a:off x="1165" y="1273"/>
                <a:ext cx="97" cy="2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" name="Rectangle 40"/>
              <p:cNvSpPr>
                <a:spLocks noChangeArrowheads="1"/>
              </p:cNvSpPr>
              <p:nvPr/>
            </p:nvSpPr>
            <p:spPr bwMode="auto">
              <a:xfrm>
                <a:off x="1359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" name="Rectangle 41"/>
              <p:cNvSpPr>
                <a:spLocks noChangeArrowheads="1"/>
              </p:cNvSpPr>
              <p:nvPr/>
            </p:nvSpPr>
            <p:spPr bwMode="auto">
              <a:xfrm>
                <a:off x="1552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" name="Rectangle 42"/>
              <p:cNvSpPr>
                <a:spLocks noChangeArrowheads="1"/>
              </p:cNvSpPr>
              <p:nvPr/>
            </p:nvSpPr>
            <p:spPr bwMode="auto">
              <a:xfrm>
                <a:off x="1745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24" name="Group 52"/>
            <p:cNvGrpSpPr>
              <a:grpSpLocks/>
            </p:cNvGrpSpPr>
            <p:nvPr/>
          </p:nvGrpSpPr>
          <p:grpSpPr bwMode="auto">
            <a:xfrm>
              <a:off x="1899" y="0"/>
              <a:ext cx="27" cy="1295"/>
              <a:chOff x="1899" y="0"/>
              <a:chExt cx="27" cy="1295"/>
            </a:xfrm>
          </p:grpSpPr>
          <p:sp>
            <p:nvSpPr>
              <p:cNvPr id="3116" name="Rectangle 44"/>
              <p:cNvSpPr>
                <a:spLocks noChangeArrowheads="1"/>
              </p:cNvSpPr>
              <p:nvPr/>
            </p:nvSpPr>
            <p:spPr bwMode="auto">
              <a:xfrm>
                <a:off x="1899" y="0"/>
                <a:ext cx="27" cy="12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Rectangle 45"/>
              <p:cNvSpPr>
                <a:spLocks noChangeArrowheads="1"/>
              </p:cNvSpPr>
              <p:nvPr/>
            </p:nvSpPr>
            <p:spPr bwMode="auto">
              <a:xfrm>
                <a:off x="1900" y="1195"/>
                <a:ext cx="19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" name="Rectangle 46"/>
              <p:cNvSpPr>
                <a:spLocks noChangeArrowheads="1"/>
              </p:cNvSpPr>
              <p:nvPr/>
            </p:nvSpPr>
            <p:spPr bwMode="auto">
              <a:xfrm>
                <a:off x="1900" y="1002"/>
                <a:ext cx="19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" name="Rectangle 47"/>
              <p:cNvSpPr>
                <a:spLocks noChangeArrowheads="1"/>
              </p:cNvSpPr>
              <p:nvPr/>
            </p:nvSpPr>
            <p:spPr bwMode="auto">
              <a:xfrm>
                <a:off x="1900" y="809"/>
                <a:ext cx="19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" name="Rectangle 48"/>
              <p:cNvSpPr>
                <a:spLocks noChangeArrowheads="1"/>
              </p:cNvSpPr>
              <p:nvPr/>
            </p:nvSpPr>
            <p:spPr bwMode="auto">
              <a:xfrm>
                <a:off x="1900" y="616"/>
                <a:ext cx="19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" name="Rectangle 49"/>
              <p:cNvSpPr>
                <a:spLocks noChangeArrowheads="1"/>
              </p:cNvSpPr>
              <p:nvPr/>
            </p:nvSpPr>
            <p:spPr bwMode="auto">
              <a:xfrm>
                <a:off x="1900" y="423"/>
                <a:ext cx="19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" name="Rectangle 50"/>
              <p:cNvSpPr>
                <a:spLocks noChangeArrowheads="1"/>
              </p:cNvSpPr>
              <p:nvPr/>
            </p:nvSpPr>
            <p:spPr bwMode="auto">
              <a:xfrm>
                <a:off x="1900" y="230"/>
                <a:ext cx="19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" name="Rectangle 51"/>
              <p:cNvSpPr>
                <a:spLocks noChangeArrowheads="1"/>
              </p:cNvSpPr>
              <p:nvPr/>
            </p:nvSpPr>
            <p:spPr bwMode="auto">
              <a:xfrm>
                <a:off x="1900" y="37"/>
                <a:ext cx="19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26" name="Rectangle 54"/>
          <p:cNvSpPr>
            <a:spLocks noChangeArrowheads="1"/>
          </p:cNvSpPr>
          <p:nvPr/>
        </p:nvSpPr>
        <p:spPr bwMode="auto">
          <a:xfrm>
            <a:off x="495300" y="2500313"/>
            <a:ext cx="723900" cy="676275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7" name="Rectangl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19100" y="2424113"/>
            <a:ext cx="723900" cy="676275"/>
          </a:xfrm>
          <a:prstGeom prst="rect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8" name="Rectangle 56"/>
          <p:cNvSpPr>
            <a:spLocks noChangeArrowheads="1"/>
          </p:cNvSpPr>
          <p:nvPr/>
        </p:nvSpPr>
        <p:spPr bwMode="auto">
          <a:xfrm>
            <a:off x="422275" y="2427288"/>
            <a:ext cx="53975" cy="66992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9" name="Rectangle 57"/>
          <p:cNvSpPr>
            <a:spLocks noChangeArrowheads="1"/>
          </p:cNvSpPr>
          <p:nvPr/>
        </p:nvSpPr>
        <p:spPr bwMode="auto">
          <a:xfrm>
            <a:off x="476250" y="2427288"/>
            <a:ext cx="657225" cy="539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0" name="Freeform 58"/>
          <p:cNvSpPr>
            <a:spLocks/>
          </p:cNvSpPr>
          <p:nvPr/>
        </p:nvSpPr>
        <p:spPr bwMode="auto">
          <a:xfrm>
            <a:off x="434975" y="2427288"/>
            <a:ext cx="712788" cy="671512"/>
          </a:xfrm>
          <a:custGeom>
            <a:avLst/>
            <a:gdLst>
              <a:gd name="T0" fmla="*/ 448 w 449"/>
              <a:gd name="T1" fmla="*/ 0 h 423"/>
              <a:gd name="T2" fmla="*/ 417 w 449"/>
              <a:gd name="T3" fmla="*/ 34 h 423"/>
              <a:gd name="T4" fmla="*/ 417 w 449"/>
              <a:gd name="T5" fmla="*/ 387 h 423"/>
              <a:gd name="T6" fmla="*/ 34 w 449"/>
              <a:gd name="T7" fmla="*/ 387 h 423"/>
              <a:gd name="T8" fmla="*/ 0 w 449"/>
              <a:gd name="T9" fmla="*/ 422 h 423"/>
              <a:gd name="T10" fmla="*/ 448 w 449"/>
              <a:gd name="T11" fmla="*/ 422 h 423"/>
              <a:gd name="T12" fmla="*/ 448 w 449"/>
              <a:gd name="T13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9" h="423">
                <a:moveTo>
                  <a:pt x="448" y="0"/>
                </a:moveTo>
                <a:lnTo>
                  <a:pt x="417" y="34"/>
                </a:lnTo>
                <a:lnTo>
                  <a:pt x="417" y="387"/>
                </a:lnTo>
                <a:lnTo>
                  <a:pt x="34" y="387"/>
                </a:lnTo>
                <a:lnTo>
                  <a:pt x="0" y="422"/>
                </a:lnTo>
                <a:lnTo>
                  <a:pt x="448" y="422"/>
                </a:lnTo>
                <a:lnTo>
                  <a:pt x="448" y="0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auto">
          <a:xfrm>
            <a:off x="231775" y="3157538"/>
            <a:ext cx="1082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800">
                <a:latin typeface="Arial Narrow" pitchFamily="34" charset="0"/>
              </a:rPr>
              <a:t>Features</a:t>
            </a:r>
            <a:endParaRPr lang="en-US"/>
          </a:p>
        </p:txBody>
      </p:sp>
      <p:sp>
        <p:nvSpPr>
          <p:cNvPr id="3132" name="Rectangle 60"/>
          <p:cNvSpPr>
            <a:spLocks noChangeArrowheads="1"/>
          </p:cNvSpPr>
          <p:nvPr/>
        </p:nvSpPr>
        <p:spPr bwMode="auto">
          <a:xfrm>
            <a:off x="495300" y="3719513"/>
            <a:ext cx="723900" cy="676275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3" name="Rectangle 6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19100" y="3643313"/>
            <a:ext cx="723900" cy="676275"/>
          </a:xfrm>
          <a:prstGeom prst="rect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auto">
          <a:xfrm>
            <a:off x="422275" y="3646488"/>
            <a:ext cx="53975" cy="66992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5" name="Rectangle 63"/>
          <p:cNvSpPr>
            <a:spLocks noChangeArrowheads="1"/>
          </p:cNvSpPr>
          <p:nvPr/>
        </p:nvSpPr>
        <p:spPr bwMode="auto">
          <a:xfrm>
            <a:off x="476250" y="3646488"/>
            <a:ext cx="657225" cy="539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6" name="Freeform 64"/>
          <p:cNvSpPr>
            <a:spLocks/>
          </p:cNvSpPr>
          <p:nvPr/>
        </p:nvSpPr>
        <p:spPr bwMode="auto">
          <a:xfrm>
            <a:off x="434975" y="3646488"/>
            <a:ext cx="712788" cy="671512"/>
          </a:xfrm>
          <a:custGeom>
            <a:avLst/>
            <a:gdLst>
              <a:gd name="T0" fmla="*/ 448 w 449"/>
              <a:gd name="T1" fmla="*/ 0 h 423"/>
              <a:gd name="T2" fmla="*/ 417 w 449"/>
              <a:gd name="T3" fmla="*/ 34 h 423"/>
              <a:gd name="T4" fmla="*/ 417 w 449"/>
              <a:gd name="T5" fmla="*/ 387 h 423"/>
              <a:gd name="T6" fmla="*/ 34 w 449"/>
              <a:gd name="T7" fmla="*/ 387 h 423"/>
              <a:gd name="T8" fmla="*/ 0 w 449"/>
              <a:gd name="T9" fmla="*/ 422 h 423"/>
              <a:gd name="T10" fmla="*/ 448 w 449"/>
              <a:gd name="T11" fmla="*/ 422 h 423"/>
              <a:gd name="T12" fmla="*/ 448 w 449"/>
              <a:gd name="T13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9" h="423">
                <a:moveTo>
                  <a:pt x="448" y="0"/>
                </a:moveTo>
                <a:lnTo>
                  <a:pt x="417" y="34"/>
                </a:lnTo>
                <a:lnTo>
                  <a:pt x="417" y="387"/>
                </a:lnTo>
                <a:lnTo>
                  <a:pt x="34" y="387"/>
                </a:lnTo>
                <a:lnTo>
                  <a:pt x="0" y="422"/>
                </a:lnTo>
                <a:lnTo>
                  <a:pt x="448" y="422"/>
                </a:lnTo>
                <a:lnTo>
                  <a:pt x="448" y="0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7" name="Rectangle 65"/>
          <p:cNvSpPr>
            <a:spLocks noChangeArrowheads="1"/>
          </p:cNvSpPr>
          <p:nvPr/>
        </p:nvSpPr>
        <p:spPr bwMode="auto">
          <a:xfrm>
            <a:off x="231775" y="4376738"/>
            <a:ext cx="1082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800">
                <a:latin typeface="Arial Narrow" pitchFamily="34" charset="0"/>
              </a:rPr>
              <a:t>Specs</a:t>
            </a:r>
            <a:endParaRPr lang="en-US"/>
          </a:p>
        </p:txBody>
      </p:sp>
      <p:sp>
        <p:nvSpPr>
          <p:cNvPr id="3138" name="Rectangle 66"/>
          <p:cNvSpPr>
            <a:spLocks noChangeArrowheads="1"/>
          </p:cNvSpPr>
          <p:nvPr/>
        </p:nvSpPr>
        <p:spPr bwMode="auto">
          <a:xfrm>
            <a:off x="495300" y="4938713"/>
            <a:ext cx="723900" cy="676275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9" name="Rectangle 6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19100" y="4862513"/>
            <a:ext cx="723900" cy="676275"/>
          </a:xfrm>
          <a:prstGeom prst="rect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0" name="Rectangle 68"/>
          <p:cNvSpPr>
            <a:spLocks noChangeArrowheads="1"/>
          </p:cNvSpPr>
          <p:nvPr/>
        </p:nvSpPr>
        <p:spPr bwMode="auto">
          <a:xfrm>
            <a:off x="422275" y="4865688"/>
            <a:ext cx="53975" cy="66992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1" name="Rectangle 69"/>
          <p:cNvSpPr>
            <a:spLocks noChangeArrowheads="1"/>
          </p:cNvSpPr>
          <p:nvPr/>
        </p:nvSpPr>
        <p:spPr bwMode="auto">
          <a:xfrm>
            <a:off x="476250" y="4865688"/>
            <a:ext cx="657225" cy="539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2" name="Freeform 70"/>
          <p:cNvSpPr>
            <a:spLocks/>
          </p:cNvSpPr>
          <p:nvPr/>
        </p:nvSpPr>
        <p:spPr bwMode="auto">
          <a:xfrm>
            <a:off x="434975" y="4865688"/>
            <a:ext cx="712788" cy="671512"/>
          </a:xfrm>
          <a:custGeom>
            <a:avLst/>
            <a:gdLst>
              <a:gd name="T0" fmla="*/ 448 w 449"/>
              <a:gd name="T1" fmla="*/ 0 h 423"/>
              <a:gd name="T2" fmla="*/ 417 w 449"/>
              <a:gd name="T3" fmla="*/ 34 h 423"/>
              <a:gd name="T4" fmla="*/ 417 w 449"/>
              <a:gd name="T5" fmla="*/ 387 h 423"/>
              <a:gd name="T6" fmla="*/ 34 w 449"/>
              <a:gd name="T7" fmla="*/ 387 h 423"/>
              <a:gd name="T8" fmla="*/ 0 w 449"/>
              <a:gd name="T9" fmla="*/ 422 h 423"/>
              <a:gd name="T10" fmla="*/ 448 w 449"/>
              <a:gd name="T11" fmla="*/ 422 h 423"/>
              <a:gd name="T12" fmla="*/ 448 w 449"/>
              <a:gd name="T13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9" h="423">
                <a:moveTo>
                  <a:pt x="448" y="0"/>
                </a:moveTo>
                <a:lnTo>
                  <a:pt x="417" y="34"/>
                </a:lnTo>
                <a:lnTo>
                  <a:pt x="417" y="387"/>
                </a:lnTo>
                <a:lnTo>
                  <a:pt x="34" y="387"/>
                </a:lnTo>
                <a:lnTo>
                  <a:pt x="0" y="422"/>
                </a:lnTo>
                <a:lnTo>
                  <a:pt x="448" y="422"/>
                </a:lnTo>
                <a:lnTo>
                  <a:pt x="448" y="0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3" name="Rectangle 71"/>
          <p:cNvSpPr>
            <a:spLocks noChangeArrowheads="1"/>
          </p:cNvSpPr>
          <p:nvPr/>
        </p:nvSpPr>
        <p:spPr bwMode="auto">
          <a:xfrm>
            <a:off x="231775" y="5595938"/>
            <a:ext cx="1082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800">
                <a:latin typeface="Arial Narrow" pitchFamily="34" charset="0"/>
              </a:rPr>
              <a:t>Price List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E8EAE8-C7E4-4FEE-8307-9AF51AD3C1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64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304800"/>
            <a:ext cx="1827213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304800"/>
            <a:ext cx="53340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3F547D-BBED-4050-AB52-0047994BE4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2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D9A47C-801B-44F7-A996-8E525914E5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FB7CFA-55D1-46FB-A8F9-61D17BAEDE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981200"/>
            <a:ext cx="357981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1013" y="1981200"/>
            <a:ext cx="3581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310F829-F3FC-48E7-8634-28DC7F5678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4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9648C3-5FA7-49FF-B881-4BB73C1902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65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CB77A05-8DE8-4339-8922-59EC61F5BB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3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D0F04-42C7-44AF-975B-33E233BE3E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7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25CAF5-B54A-41D1-9F6C-7318F7D05A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32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44AC53-981C-4E6A-86BA-E45DFD446F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22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Rectangle 63"/>
          <p:cNvSpPr>
            <a:spLocks noChangeArrowheads="1"/>
          </p:cNvSpPr>
          <p:nvPr/>
        </p:nvSpPr>
        <p:spPr bwMode="auto">
          <a:xfrm>
            <a:off x="0" y="1752600"/>
            <a:ext cx="1600200" cy="5105400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26" name="Rectangle 2" descr="White marble"/>
          <p:cNvSpPr>
            <a:spLocks noChangeArrowheads="1"/>
          </p:cNvSpPr>
          <p:nvPr/>
        </p:nvSpPr>
        <p:spPr bwMode="auto">
          <a:xfrm>
            <a:off x="1676400" y="1752600"/>
            <a:ext cx="7466013" cy="5103813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81150" y="1743075"/>
            <a:ext cx="95250" cy="51133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581150" y="1743075"/>
            <a:ext cx="7580313" cy="95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8763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8001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239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477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5715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953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191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3429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667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905000" y="1752600"/>
            <a:ext cx="379413" cy="76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1589088" y="1906588"/>
            <a:ext cx="76200" cy="3794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1589088" y="2668588"/>
            <a:ext cx="76200" cy="3794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1589088" y="3430588"/>
            <a:ext cx="76200" cy="3794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1589088" y="4192588"/>
            <a:ext cx="76200" cy="3794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1589088" y="4954588"/>
            <a:ext cx="76200" cy="3794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1589088" y="5716588"/>
            <a:ext cx="76200" cy="3794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1589088" y="6478588"/>
            <a:ext cx="76200" cy="3794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304800"/>
            <a:ext cx="6629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1981200"/>
            <a:ext cx="731361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52600" y="6629400"/>
            <a:ext cx="1066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200" baseline="-25000"/>
            </a:lvl1pPr>
          </a:lstStyle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7413" y="63992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F7818CB-6A71-4462-82CD-DA20434D467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85" name="AutoShape 61"/>
          <p:cNvSpPr>
            <a:spLocks noChangeArrowheads="1"/>
          </p:cNvSpPr>
          <p:nvPr/>
        </p:nvSpPr>
        <p:spPr bwMode="auto">
          <a:xfrm>
            <a:off x="152400" y="2743200"/>
            <a:ext cx="1219200" cy="3886200"/>
          </a:xfrm>
          <a:prstGeom prst="curvedLeftArrow">
            <a:avLst>
              <a:gd name="adj1" fmla="val 63750"/>
              <a:gd name="adj2" fmla="val 127500"/>
              <a:gd name="adj3" fmla="val 33333"/>
            </a:avLst>
          </a:pr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83" name="Rectangle 59"/>
          <p:cNvSpPr>
            <a:spLocks noChangeAspect="1" noChangeArrowheads="1"/>
          </p:cNvSpPr>
          <p:nvPr/>
        </p:nvSpPr>
        <p:spPr bwMode="auto">
          <a:xfrm rot="5400000">
            <a:off x="-1790700" y="3543300"/>
            <a:ext cx="5105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Symbol" pitchFamily="18" charset="2"/>
              <a:buNone/>
            </a:pPr>
            <a:r>
              <a:rPr lang="en-US" sz="4400">
                <a:latin typeface="Arial Rounded MT Bold" pitchFamily="34" charset="0"/>
              </a:rPr>
              <a:t> </a:t>
            </a:r>
            <a:r>
              <a:rPr lang="en-US" sz="440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HYDRAULICS</a:t>
            </a:r>
            <a:endParaRPr lang="en-US">
              <a:latin typeface="Tiepolo Book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png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1676400" y="1828800"/>
            <a:ext cx="74676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49507" name="Picture 3" descr="C:\My Documents\Triple C\Images\History\Fun\20 years 2B copy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00"/>
            <a:ext cx="460533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8" name="Picture 4" descr="H:\Logos\WMF files\HYDRA BEDCCC red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8113"/>
            <a:ext cx="6477000" cy="13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76811" name="Picture 11" descr="C:\My Documents\Triple C\Images\History\Hydraulics\Vert More Top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0030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H:\Logos\WMF files\HYDRA BEDCCC red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514600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1676400" y="1828800"/>
            <a:ext cx="7467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 b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Input shaft diameter &amp; overall pump dimensions</a:t>
            </a:r>
            <a:endParaRPr lang="en-US" sz="3200" b="1">
              <a:solidFill>
                <a:srgbClr val="FB113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76812" name="Line 12"/>
          <p:cNvSpPr>
            <a:spLocks noChangeShapeType="1"/>
          </p:cNvSpPr>
          <p:nvPr/>
        </p:nvSpPr>
        <p:spPr bwMode="auto">
          <a:xfrm>
            <a:off x="4800600" y="3581400"/>
            <a:ext cx="762000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76813" name="Line 13"/>
          <p:cNvSpPr>
            <a:spLocks noChangeShapeType="1"/>
          </p:cNvSpPr>
          <p:nvPr/>
        </p:nvSpPr>
        <p:spPr bwMode="auto">
          <a:xfrm flipH="1">
            <a:off x="6019800" y="3581400"/>
            <a:ext cx="838200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76814" name="Line 14"/>
          <p:cNvSpPr>
            <a:spLocks noChangeShapeType="1"/>
          </p:cNvSpPr>
          <p:nvPr/>
        </p:nvSpPr>
        <p:spPr bwMode="auto">
          <a:xfrm>
            <a:off x="3200400" y="4800600"/>
            <a:ext cx="381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76815" name="Line 15"/>
          <p:cNvSpPr>
            <a:spLocks noChangeShapeType="1"/>
          </p:cNvSpPr>
          <p:nvPr/>
        </p:nvSpPr>
        <p:spPr bwMode="auto">
          <a:xfrm flipH="1">
            <a:off x="3810000" y="4800600"/>
            <a:ext cx="4572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6172200" y="2489200"/>
            <a:ext cx="2424113" cy="87312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7/8” shaft, </a:t>
            </a:r>
            <a:br>
              <a:rPr lang="en-US"/>
            </a:br>
            <a:r>
              <a:rPr lang="en-US"/>
              <a:t>key &amp; taper drive</a:t>
            </a: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1676400" y="3708400"/>
            <a:ext cx="1676400" cy="87312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1/2” shaft, </a:t>
            </a:r>
            <a:br>
              <a:rPr lang="en-US"/>
            </a:br>
            <a:r>
              <a:rPr lang="en-US"/>
              <a:t>tang drive</a:t>
            </a:r>
          </a:p>
        </p:txBody>
      </p:sp>
      <p:sp>
        <p:nvSpPr>
          <p:cNvPr id="76820" name="AutoShape 20"/>
          <p:cNvSpPr>
            <a:spLocks noChangeArrowheads="1"/>
          </p:cNvSpPr>
          <p:nvPr/>
        </p:nvSpPr>
        <p:spPr bwMode="auto">
          <a:xfrm>
            <a:off x="2438400" y="2362200"/>
            <a:ext cx="3048000" cy="1371600"/>
          </a:xfrm>
          <a:prstGeom prst="star32">
            <a:avLst>
              <a:gd name="adj" fmla="val 44269"/>
            </a:avLst>
          </a:prstGeom>
          <a:solidFill>
            <a:srgbClr val="FFFF99"/>
          </a:solidFill>
          <a:ln w="25400">
            <a:solidFill>
              <a:srgbClr val="FB1138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r>
              <a:rPr 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Our Choice: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Clutch Pump</a:t>
            </a:r>
            <a:endParaRPr lang="en-US"/>
          </a:p>
        </p:txBody>
      </p:sp>
      <p:sp>
        <p:nvSpPr>
          <p:cNvPr id="76821" name="Rectangle 21"/>
          <p:cNvSpPr>
            <a:spLocks noChangeArrowheads="1"/>
          </p:cNvSpPr>
          <p:nvPr/>
        </p:nvSpPr>
        <p:spPr bwMode="auto">
          <a:xfrm>
            <a:off x="2971800" y="609600"/>
            <a:ext cx="6172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Pump Drive Shaft and Overall </a:t>
            </a:r>
            <a:r>
              <a:rPr lang="en-US" sz="3600" b="1" i="1" u="sng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Dimensions</a:t>
            </a:r>
            <a:r>
              <a:rPr lang="en-US" sz="5400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5400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en-US" sz="3600" b="1" i="1">
              <a:solidFill>
                <a:srgbClr val="FB113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76822" name="Group 22"/>
          <p:cNvGrpSpPr>
            <a:grpSpLocks/>
          </p:cNvGrpSpPr>
          <p:nvPr/>
        </p:nvGrpSpPr>
        <p:grpSpPr bwMode="auto">
          <a:xfrm>
            <a:off x="2895600" y="4876800"/>
            <a:ext cx="1600200" cy="1524000"/>
            <a:chOff x="1728" y="2688"/>
            <a:chExt cx="1008" cy="960"/>
          </a:xfrm>
        </p:grpSpPr>
        <p:sp>
          <p:nvSpPr>
            <p:cNvPr id="76823" name="Line 23"/>
            <p:cNvSpPr>
              <a:spLocks noChangeShapeType="1"/>
            </p:cNvSpPr>
            <p:nvPr/>
          </p:nvSpPr>
          <p:spPr bwMode="auto">
            <a:xfrm>
              <a:off x="1728" y="2688"/>
              <a:ext cx="1008" cy="960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76824" name="Line 24"/>
            <p:cNvSpPr>
              <a:spLocks noChangeShapeType="1"/>
            </p:cNvSpPr>
            <p:nvPr/>
          </p:nvSpPr>
          <p:spPr bwMode="auto">
            <a:xfrm flipH="1">
              <a:off x="1728" y="2736"/>
              <a:ext cx="1008" cy="912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 animBg="1" autoUpdateAnimBg="0"/>
      <p:bldP spid="76812" grpId="0" animBg="1"/>
      <p:bldP spid="76813" grpId="0" animBg="1"/>
      <p:bldP spid="76814" grpId="0" animBg="1"/>
      <p:bldP spid="76815" grpId="0" animBg="1"/>
      <p:bldP spid="76816" grpId="0" animBg="1" autoUpdateAnimBg="0"/>
      <p:bldP spid="76817" grpId="0" animBg="1" autoUpdateAnimBg="0"/>
      <p:bldP spid="76820" grpId="0" animBg="1" autoUpdateAnimBg="0"/>
      <p:bldP spid="7682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77840" name="Picture 16" descr="C:\My Documents\Triple C\Images\History\First HB\1979 Ford F250 Engine.jpg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7175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H:\Logos\WMF files\HYDRA BEDCCC red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514600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48" name="Rectangle 24"/>
          <p:cNvSpPr>
            <a:spLocks noChangeArrowheads="1"/>
          </p:cNvSpPr>
          <p:nvPr/>
        </p:nvSpPr>
        <p:spPr bwMode="auto">
          <a:xfrm>
            <a:off x="1676400" y="1828800"/>
            <a:ext cx="7467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Electric starter motor drive</a:t>
            </a:r>
            <a:endParaRPr lang="en-US" sz="4400" b="1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77843" name="Rectangle 19"/>
          <p:cNvSpPr>
            <a:spLocks noChangeArrowheads="1"/>
          </p:cNvSpPr>
          <p:nvPr/>
        </p:nvSpPr>
        <p:spPr bwMode="auto">
          <a:xfrm>
            <a:off x="2971800" y="762000"/>
            <a:ext cx="6172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Hydraulic Pump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600" b="1" i="1" u="sng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Drive System</a:t>
            </a:r>
            <a:r>
              <a:rPr lang="en-US" sz="5400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5400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en-US" sz="3600" b="1" i="1">
              <a:solidFill>
                <a:srgbClr val="FB113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676400" y="1828800"/>
            <a:ext cx="7467600" cy="7620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4000" b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Belt-drive from truck’s engine</a:t>
            </a:r>
            <a:endParaRPr lang="en-US" sz="4400" b="1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</p:txBody>
      </p:sp>
      <p:pic>
        <p:nvPicPr>
          <p:cNvPr id="77851" name="Picture 27" descr="C:\My Documents\Triple C\Images\History\Hydraulics\Pump Motor Onl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845" name="Group 21"/>
          <p:cNvGrpSpPr>
            <a:grpSpLocks/>
          </p:cNvGrpSpPr>
          <p:nvPr/>
        </p:nvGrpSpPr>
        <p:grpSpPr bwMode="auto">
          <a:xfrm>
            <a:off x="6934200" y="4876800"/>
            <a:ext cx="1981200" cy="1752600"/>
            <a:chOff x="1728" y="2688"/>
            <a:chExt cx="1008" cy="960"/>
          </a:xfrm>
        </p:grpSpPr>
        <p:sp>
          <p:nvSpPr>
            <p:cNvPr id="77846" name="Line 22"/>
            <p:cNvSpPr>
              <a:spLocks noChangeShapeType="1"/>
            </p:cNvSpPr>
            <p:nvPr/>
          </p:nvSpPr>
          <p:spPr bwMode="auto">
            <a:xfrm>
              <a:off x="1728" y="2688"/>
              <a:ext cx="1008" cy="960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77847" name="Line 23"/>
            <p:cNvSpPr>
              <a:spLocks noChangeShapeType="1"/>
            </p:cNvSpPr>
            <p:nvPr/>
          </p:nvSpPr>
          <p:spPr bwMode="auto">
            <a:xfrm flipH="1">
              <a:off x="1728" y="2736"/>
              <a:ext cx="1008" cy="912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77853" name="Line 29"/>
          <p:cNvSpPr>
            <a:spLocks noChangeShapeType="1"/>
          </p:cNvSpPr>
          <p:nvPr/>
        </p:nvSpPr>
        <p:spPr bwMode="auto">
          <a:xfrm>
            <a:off x="2590800" y="2590800"/>
            <a:ext cx="4191000" cy="251460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77844" name="AutoShape 20"/>
          <p:cNvSpPr>
            <a:spLocks noChangeArrowheads="1"/>
          </p:cNvSpPr>
          <p:nvPr/>
        </p:nvSpPr>
        <p:spPr bwMode="auto">
          <a:xfrm>
            <a:off x="4876800" y="2743200"/>
            <a:ext cx="3505200" cy="1828800"/>
          </a:xfrm>
          <a:prstGeom prst="star32">
            <a:avLst>
              <a:gd name="adj" fmla="val 45833"/>
            </a:avLst>
          </a:prstGeom>
          <a:solidFill>
            <a:srgbClr val="FFFF99"/>
          </a:solidFill>
          <a:ln w="25400">
            <a:solidFill>
              <a:srgbClr val="FB1138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r>
              <a:rPr 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Our Choice: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Live Engine Power</a:t>
            </a:r>
            <a:endParaRPr lang="en-US"/>
          </a:p>
        </p:txBody>
      </p:sp>
      <p:sp>
        <p:nvSpPr>
          <p:cNvPr id="77852" name="Line 28"/>
          <p:cNvSpPr>
            <a:spLocks noChangeShapeType="1"/>
          </p:cNvSpPr>
          <p:nvPr/>
        </p:nvSpPr>
        <p:spPr bwMode="auto">
          <a:xfrm>
            <a:off x="2438400" y="2590800"/>
            <a:ext cx="304800" cy="2819400"/>
          </a:xfrm>
          <a:prstGeom prst="line">
            <a:avLst/>
          </a:prstGeom>
          <a:noFill/>
          <a:ln w="60325">
            <a:solidFill>
              <a:srgbClr val="FFFF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8" grpId="0" animBg="1" autoUpdateAnimBg="0"/>
      <p:bldP spid="77843" grpId="0" autoUpdateAnimBg="0"/>
      <p:bldP spid="77829" grpId="0" animBg="1" autoUpdateAnimBg="0"/>
      <p:bldP spid="77853" grpId="0" animBg="1"/>
      <p:bldP spid="77844" grpId="0" animBg="1" autoUpdateAnimBg="0"/>
      <p:bldP spid="778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78857" name="Picture 9" descr="C:\My Documents\Triple C\Images\History\Hydraulics\Battery Post 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00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H:\Logos\WMF files\HYDRA BEDCCC red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514600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1828800" y="1828800"/>
            <a:ext cx="73152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Battery power, 15 feet of cable &amp; several high-amp connections that are eventually likely to corrode?</a:t>
            </a:r>
          </a:p>
        </p:txBody>
      </p:sp>
      <p:grpSp>
        <p:nvGrpSpPr>
          <p:cNvPr id="78863" name="Group 15"/>
          <p:cNvGrpSpPr>
            <a:grpSpLocks/>
          </p:cNvGrpSpPr>
          <p:nvPr/>
        </p:nvGrpSpPr>
        <p:grpSpPr bwMode="auto">
          <a:xfrm>
            <a:off x="2743200" y="3810000"/>
            <a:ext cx="2895600" cy="2438400"/>
            <a:chOff x="1728" y="2688"/>
            <a:chExt cx="1008" cy="960"/>
          </a:xfrm>
        </p:grpSpPr>
        <p:sp>
          <p:nvSpPr>
            <p:cNvPr id="78864" name="Line 16"/>
            <p:cNvSpPr>
              <a:spLocks noChangeShapeType="1"/>
            </p:cNvSpPr>
            <p:nvPr/>
          </p:nvSpPr>
          <p:spPr bwMode="auto">
            <a:xfrm>
              <a:off x="1728" y="2688"/>
              <a:ext cx="1008" cy="960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78865" name="Line 17"/>
            <p:cNvSpPr>
              <a:spLocks noChangeShapeType="1"/>
            </p:cNvSpPr>
            <p:nvPr/>
          </p:nvSpPr>
          <p:spPr bwMode="auto">
            <a:xfrm flipH="1">
              <a:off x="1728" y="2736"/>
              <a:ext cx="1008" cy="912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78866" name="Rectangle 18"/>
          <p:cNvSpPr>
            <a:spLocks noChangeArrowheads="1"/>
          </p:cNvSpPr>
          <p:nvPr/>
        </p:nvSpPr>
        <p:spPr bwMode="auto">
          <a:xfrm>
            <a:off x="2971800" y="609600"/>
            <a:ext cx="6172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Hydraulic Pump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 u="sng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What Power Source?</a:t>
            </a:r>
            <a:r>
              <a:rPr lang="en-US" sz="5400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5400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en-US" sz="3600" b="1" i="1">
              <a:solidFill>
                <a:srgbClr val="FB113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78867" name="Picture 19" descr="H:\PHOTOS\Photos for Literature\Hydra Line Cattle\Pump and Engin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828800"/>
            <a:ext cx="248126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62" name="AutoShape 14"/>
          <p:cNvSpPr>
            <a:spLocks noChangeArrowheads="1"/>
          </p:cNvSpPr>
          <p:nvPr/>
        </p:nvSpPr>
        <p:spPr bwMode="auto">
          <a:xfrm>
            <a:off x="4800600" y="3505200"/>
            <a:ext cx="3048000" cy="1371600"/>
          </a:xfrm>
          <a:prstGeom prst="star32">
            <a:avLst>
              <a:gd name="adj" fmla="val 42185"/>
            </a:avLst>
          </a:prstGeom>
          <a:solidFill>
            <a:srgbClr val="FFFF99"/>
          </a:solidFill>
          <a:ln w="25400">
            <a:solidFill>
              <a:srgbClr val="FB1138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r>
              <a:rPr 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Our Choice: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Belt Drive</a:t>
            </a:r>
            <a:endParaRPr lang="en-US"/>
          </a:p>
        </p:txBody>
      </p:sp>
      <p:grpSp>
        <p:nvGrpSpPr>
          <p:cNvPr id="78873" name="Group 25"/>
          <p:cNvGrpSpPr>
            <a:grpSpLocks/>
          </p:cNvGrpSpPr>
          <p:nvPr/>
        </p:nvGrpSpPr>
        <p:grpSpPr bwMode="auto">
          <a:xfrm>
            <a:off x="1828800" y="1828800"/>
            <a:ext cx="4875213" cy="1676400"/>
            <a:chOff x="1152" y="1152"/>
            <a:chExt cx="3071" cy="1056"/>
          </a:xfrm>
        </p:grpSpPr>
        <p:sp>
          <p:nvSpPr>
            <p:cNvPr id="78868" name="Rectangle 20"/>
            <p:cNvSpPr>
              <a:spLocks noChangeArrowheads="1"/>
            </p:cNvSpPr>
            <p:nvPr/>
          </p:nvSpPr>
          <p:spPr bwMode="auto">
            <a:xfrm>
              <a:off x="1152" y="1152"/>
              <a:ext cx="3071" cy="1056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marL="342900" indent="-342900" algn="l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n"/>
              </a:pPr>
              <a:r>
                <a:rPr lang="en-US" sz="4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Simple, Proven </a:t>
              </a:r>
              <a:br>
                <a:rPr lang="en-US" sz="4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</a:br>
              <a:r>
                <a:rPr lang="en-US" sz="4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V-Belt Drive</a:t>
              </a:r>
              <a:endPara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78869" name="Line 21"/>
            <p:cNvSpPr>
              <a:spLocks noChangeShapeType="1"/>
            </p:cNvSpPr>
            <p:nvPr/>
          </p:nvSpPr>
          <p:spPr bwMode="auto">
            <a:xfrm>
              <a:off x="3216" y="1824"/>
              <a:ext cx="91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 animBg="1" autoUpdateAnimBg="0"/>
      <p:bldP spid="78866" grpId="0" autoUpdateAnimBg="0"/>
      <p:bldP spid="78862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79883" name="Picture 11" descr="C:\My Documents\Triple C\Images\History\Hydraulics\Battery Jump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79763"/>
            <a:ext cx="5410200" cy="367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7620000" cy="1143000"/>
          </a:xfrm>
        </p:spPr>
        <p:txBody>
          <a:bodyPr/>
          <a:lstStyle/>
          <a:p>
            <a:pPr algn="ctr"/>
            <a:r>
              <a:rPr lang="en-US" sz="4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12-Volt Hydraulics:</a:t>
            </a:r>
            <a:r>
              <a:rPr lang="en-US" sz="40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40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40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Battery Life</a:t>
            </a:r>
            <a:endParaRPr lang="en-US"/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1828800" y="1828800"/>
            <a:ext cx="7315200" cy="266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 1980, 12-Volt hydraulic system owners often stated:</a:t>
            </a:r>
            <a:r>
              <a:rPr lang="en-US" sz="3200" b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r>
              <a:rPr lang="en-US" sz="3200" b="1" i="1">
                <a:latin typeface="Arial" charset="0"/>
              </a:rPr>
              <a:t>“My local battery retailer told me he was sorry, but he just couldn’t sell me any more batteries with warranty!”</a:t>
            </a:r>
            <a:endParaRPr lang="en-US" sz="3600" b="1">
              <a:latin typeface="Arial" charset="0"/>
            </a:endParaRPr>
          </a:p>
        </p:txBody>
      </p:sp>
      <p:sp>
        <p:nvSpPr>
          <p:cNvPr id="79878" name="AutoShape 6"/>
          <p:cNvSpPr>
            <a:spLocks noChangeArrowheads="1"/>
          </p:cNvSpPr>
          <p:nvPr/>
        </p:nvSpPr>
        <p:spPr bwMode="auto">
          <a:xfrm>
            <a:off x="1828800" y="4876800"/>
            <a:ext cx="3886200" cy="1600200"/>
          </a:xfrm>
          <a:prstGeom prst="star32">
            <a:avLst>
              <a:gd name="adj" fmla="val 44157"/>
            </a:avLst>
          </a:prstGeom>
          <a:solidFill>
            <a:srgbClr val="FFFF99"/>
          </a:solidFill>
          <a:ln w="25400">
            <a:solidFill>
              <a:srgbClr val="FB1138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r>
              <a:rPr 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Our Decision: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Too much hassle!</a:t>
            </a:r>
            <a:endParaRPr lang="en-US"/>
          </a:p>
        </p:txBody>
      </p:sp>
      <p:grpSp>
        <p:nvGrpSpPr>
          <p:cNvPr id="79884" name="Group 12"/>
          <p:cNvGrpSpPr>
            <a:grpSpLocks/>
          </p:cNvGrpSpPr>
          <p:nvPr/>
        </p:nvGrpSpPr>
        <p:grpSpPr bwMode="auto">
          <a:xfrm>
            <a:off x="5334000" y="4267200"/>
            <a:ext cx="2895600" cy="2438400"/>
            <a:chOff x="1728" y="2688"/>
            <a:chExt cx="1008" cy="960"/>
          </a:xfrm>
        </p:grpSpPr>
        <p:sp>
          <p:nvSpPr>
            <p:cNvPr id="79885" name="Line 13"/>
            <p:cNvSpPr>
              <a:spLocks noChangeShapeType="1"/>
            </p:cNvSpPr>
            <p:nvPr/>
          </p:nvSpPr>
          <p:spPr bwMode="auto">
            <a:xfrm>
              <a:off x="1728" y="2688"/>
              <a:ext cx="1008" cy="960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79886" name="Line 14"/>
            <p:cNvSpPr>
              <a:spLocks noChangeShapeType="1"/>
            </p:cNvSpPr>
            <p:nvPr/>
          </p:nvSpPr>
          <p:spPr bwMode="auto">
            <a:xfrm flipH="1">
              <a:off x="1728" y="2736"/>
              <a:ext cx="1008" cy="912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pic>
        <p:nvPicPr>
          <p:cNvPr id="79887" name="Picture 15" descr="C:\My Documents\Triple C\Images\History\Hydraulics\Battery Corroded.jpg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"/>
            <a:ext cx="2057400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  <p:bldP spid="79877" grpId="0" animBg="1" autoUpdateAnimBg="0"/>
      <p:bldP spid="79878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1676400" y="1828800"/>
            <a:ext cx="74676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12-volt hydraulic systems create significant additional load on alternator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All power must still be produced by the engine</a:t>
            </a:r>
            <a:endParaRPr lang="en-US" sz="360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80903" name="Picture 7" descr="C:\My Documents\Triple C\Images\History\Hydraulics\Battery Alterna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490913"/>
            <a:ext cx="3962400" cy="336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7086600" cy="1143000"/>
          </a:xfrm>
        </p:spPr>
        <p:txBody>
          <a:bodyPr/>
          <a:lstStyle/>
          <a:p>
            <a:pPr algn="r"/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12-Volt Hydraulics:</a:t>
            </a:r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2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Charging System Challenges</a:t>
            </a:r>
            <a:endParaRPr lang="en-US"/>
          </a:p>
        </p:txBody>
      </p:sp>
      <p:pic>
        <p:nvPicPr>
          <p:cNvPr id="80904" name="Picture 8" descr="C:\My Documents\Triple C\Images\History\Competitors\12V Pump 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4191000"/>
            <a:ext cx="46863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905" name="Group 9"/>
          <p:cNvGrpSpPr>
            <a:grpSpLocks/>
          </p:cNvGrpSpPr>
          <p:nvPr/>
        </p:nvGrpSpPr>
        <p:grpSpPr bwMode="auto">
          <a:xfrm>
            <a:off x="6096000" y="3962400"/>
            <a:ext cx="2895600" cy="2438400"/>
            <a:chOff x="1728" y="2688"/>
            <a:chExt cx="1008" cy="960"/>
          </a:xfrm>
        </p:grpSpPr>
        <p:sp>
          <p:nvSpPr>
            <p:cNvPr id="80906" name="Line 10"/>
            <p:cNvSpPr>
              <a:spLocks noChangeShapeType="1"/>
            </p:cNvSpPr>
            <p:nvPr/>
          </p:nvSpPr>
          <p:spPr bwMode="auto">
            <a:xfrm>
              <a:off x="1728" y="2688"/>
              <a:ext cx="1008" cy="960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0907" name="Line 11"/>
            <p:cNvSpPr>
              <a:spLocks noChangeShapeType="1"/>
            </p:cNvSpPr>
            <p:nvPr/>
          </p:nvSpPr>
          <p:spPr bwMode="auto">
            <a:xfrm flipH="1">
              <a:off x="1728" y="2736"/>
              <a:ext cx="1008" cy="912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80908" name="AutoShape 12"/>
          <p:cNvSpPr>
            <a:spLocks noChangeArrowheads="1"/>
          </p:cNvSpPr>
          <p:nvPr/>
        </p:nvSpPr>
        <p:spPr bwMode="auto">
          <a:xfrm>
            <a:off x="3048000" y="3505200"/>
            <a:ext cx="3886200" cy="2362200"/>
          </a:xfrm>
          <a:prstGeom prst="star32">
            <a:avLst>
              <a:gd name="adj" fmla="val 44157"/>
            </a:avLst>
          </a:prstGeom>
          <a:solidFill>
            <a:srgbClr val="FFFF99"/>
          </a:solidFill>
          <a:ln w="25400">
            <a:solidFill>
              <a:srgbClr val="FB1138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r>
              <a:rPr 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Our Decision: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Alternators </a:t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already have </a:t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enough load!</a:t>
            </a:r>
            <a:endParaRPr lang="en-US"/>
          </a:p>
        </p:txBody>
      </p:sp>
      <p:pic>
        <p:nvPicPr>
          <p:cNvPr id="80909" name="Picture 13" descr="C:\My Documents\Triple C\Images\History\Competitors\12V Pump 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98450"/>
            <a:ext cx="2692400" cy="1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1" grpId="0" build="p" autoUpdateAnimBg="0"/>
      <p:bldP spid="80899" grpId="0" autoUpdateAnimBg="0"/>
      <p:bldP spid="80908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87050" name="Picture 10" descr="C:\My Documents\Triple C\Images\History\Hydraulics\Solenoid 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86100"/>
            <a:ext cx="50292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7391400" cy="1143000"/>
          </a:xfrm>
        </p:spPr>
        <p:txBody>
          <a:bodyPr/>
          <a:lstStyle/>
          <a:p>
            <a:pPr algn="ct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12-Volt Hydraulics: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Switches &amp; Solenoids</a:t>
            </a:r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828800" y="1828800"/>
            <a:ext cx="73152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Each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bale handler motion requires the control switches &amp; solenoids to connect and hold an electrical load</a:t>
            </a:r>
            <a:endParaRPr lang="en-US" sz="3600" b="1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87051" name="Picture 11" descr="C:\My Documents\Triple C\Images\History\Hydraulics\Rocker Swit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38600"/>
            <a:ext cx="2449513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1752600" y="4191000"/>
            <a:ext cx="1828800" cy="1676400"/>
            <a:chOff x="1728" y="2688"/>
            <a:chExt cx="1008" cy="960"/>
          </a:xfrm>
        </p:grpSpPr>
        <p:sp>
          <p:nvSpPr>
            <p:cNvPr id="87047" name="Line 7"/>
            <p:cNvSpPr>
              <a:spLocks noChangeShapeType="1"/>
            </p:cNvSpPr>
            <p:nvPr/>
          </p:nvSpPr>
          <p:spPr bwMode="auto">
            <a:xfrm>
              <a:off x="1728" y="2688"/>
              <a:ext cx="1008" cy="960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7048" name="Line 8"/>
            <p:cNvSpPr>
              <a:spLocks noChangeShapeType="1"/>
            </p:cNvSpPr>
            <p:nvPr/>
          </p:nvSpPr>
          <p:spPr bwMode="auto">
            <a:xfrm flipH="1">
              <a:off x="1728" y="2736"/>
              <a:ext cx="1008" cy="912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grpSp>
        <p:nvGrpSpPr>
          <p:cNvPr id="87052" name="Group 12"/>
          <p:cNvGrpSpPr>
            <a:grpSpLocks/>
          </p:cNvGrpSpPr>
          <p:nvPr/>
        </p:nvGrpSpPr>
        <p:grpSpPr bwMode="auto">
          <a:xfrm>
            <a:off x="5181600" y="3810000"/>
            <a:ext cx="2895600" cy="2438400"/>
            <a:chOff x="1728" y="2688"/>
            <a:chExt cx="1008" cy="960"/>
          </a:xfrm>
        </p:grpSpPr>
        <p:sp>
          <p:nvSpPr>
            <p:cNvPr id="87053" name="Line 13"/>
            <p:cNvSpPr>
              <a:spLocks noChangeShapeType="1"/>
            </p:cNvSpPr>
            <p:nvPr/>
          </p:nvSpPr>
          <p:spPr bwMode="auto">
            <a:xfrm>
              <a:off x="1728" y="2688"/>
              <a:ext cx="1008" cy="960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7054" name="Line 14"/>
            <p:cNvSpPr>
              <a:spLocks noChangeShapeType="1"/>
            </p:cNvSpPr>
            <p:nvPr/>
          </p:nvSpPr>
          <p:spPr bwMode="auto">
            <a:xfrm flipH="1">
              <a:off x="1728" y="2736"/>
              <a:ext cx="1008" cy="912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87055" name="AutoShape 15"/>
          <p:cNvSpPr>
            <a:spLocks noChangeArrowheads="1"/>
          </p:cNvSpPr>
          <p:nvPr/>
        </p:nvSpPr>
        <p:spPr bwMode="auto">
          <a:xfrm>
            <a:off x="3048000" y="3505200"/>
            <a:ext cx="3886200" cy="2362200"/>
          </a:xfrm>
          <a:prstGeom prst="star32">
            <a:avLst>
              <a:gd name="adj" fmla="val 44157"/>
            </a:avLst>
          </a:prstGeom>
          <a:solidFill>
            <a:srgbClr val="FFFF99"/>
          </a:solidFill>
          <a:ln w="25400">
            <a:solidFill>
              <a:srgbClr val="FB1138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r>
              <a:rPr 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Our Decision: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We’ve don’t need </a:t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the complexity or </a:t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the vulnerability!</a:t>
            </a:r>
            <a:endParaRPr lang="en-US"/>
          </a:p>
        </p:txBody>
      </p:sp>
      <p:pic>
        <p:nvPicPr>
          <p:cNvPr id="87057" name="Picture 17" descr="C:\My Documents\Triple C\Images\History\Competitors\Switch 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14224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autoUpdateAnimBg="0"/>
      <p:bldP spid="87044" grpId="0" animBg="1" autoUpdateAnimBg="0"/>
      <p:bldP spid="87055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88077" name="Picture 13" descr="C:\My Documents\Triple C\Images\History\Hydraulics\ArcShop 01"/>
          <p:cNvPicPr>
            <a:picLocks noChangeAspect="1" noChangeArrowheads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" b="10435"/>
          <a:stretch>
            <a:fillRect/>
          </a:stretch>
        </p:blipFill>
        <p:spPr bwMode="auto">
          <a:xfrm>
            <a:off x="2438400" y="2971800"/>
            <a:ext cx="5842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1676400" y="1828800"/>
            <a:ext cx="7467600" cy="25415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 Narrow" pitchFamily="34" charset="0"/>
              </a:rPr>
              <a:t>During a recent winter season, these failed 12-volt motors &amp; pumps were replaced </a:t>
            </a:r>
            <a:r>
              <a:rPr lang="en-US" sz="2800" u="sng">
                <a:latin typeface="Arial Narrow" pitchFamily="34" charset="0"/>
              </a:rPr>
              <a:t>at the bed owner’s expense</a:t>
            </a:r>
            <a:r>
              <a:rPr lang="en-US" sz="2800">
                <a:latin typeface="Arial Narrow" pitchFamily="34" charset="0"/>
              </a:rPr>
              <a:t> by the dealer. No photo is available of the large number of additional units that were replaced under manufacturer’s warranty.</a:t>
            </a:r>
            <a:r>
              <a:rPr lang="en-US" b="1">
                <a:latin typeface="Arial" charset="0"/>
              </a:rPr>
              <a:t> </a:t>
            </a:r>
            <a:r>
              <a:rPr lang="en-US" b="1"/>
              <a:t/>
            </a:r>
            <a:br>
              <a:rPr lang="en-US" b="1"/>
            </a:br>
            <a:r>
              <a:rPr lang="en-US" sz="1800" b="1"/>
              <a:t>Photo courtesy:</a:t>
            </a:r>
            <a:r>
              <a:rPr lang="en-US" sz="2000" b="1"/>
              <a:t> </a:t>
            </a:r>
            <a:r>
              <a:rPr lang="en-US" sz="2000" b="1" i="1"/>
              <a:t>The Arc Shop  -  Exeter, MO</a:t>
            </a:r>
            <a:endParaRPr lang="en-US" sz="200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7391400" cy="1143000"/>
          </a:xfrm>
        </p:spPr>
        <p:txBody>
          <a:bodyPr/>
          <a:lstStyle/>
          <a:p>
            <a:pPr algn="ct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12-Volt Hydraulics: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Repair Costs</a:t>
            </a:r>
            <a:endParaRPr lang="en-US"/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676400" y="1828800"/>
            <a:ext cx="7467600" cy="289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Replacement 12-Volt control switch: </a:t>
            </a:r>
            <a:r>
              <a:rPr lang="en-US" b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$6.00</a:t>
            </a:r>
            <a:endParaRPr lang="en-US" b="1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Replacement 12-Volt motor solenoid: </a:t>
            </a:r>
            <a:r>
              <a:rPr lang="en-US" b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$12.00</a:t>
            </a:r>
            <a:endParaRPr lang="en-US" b="1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Replacement truck battery: </a:t>
            </a:r>
            <a:r>
              <a:rPr lang="en-US" b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$60.00</a:t>
            </a:r>
            <a:endParaRPr lang="en-US" b="1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Replacement 12-Volt pump drive motor: </a:t>
            </a:r>
            <a:r>
              <a:rPr lang="en-US" b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$250.00</a:t>
            </a:r>
            <a:endParaRPr lang="en-US" b="1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Equipment Down-Time: </a:t>
            </a:r>
            <a:r>
              <a:rPr lang="en-US" sz="2800" b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Costly &amp; Frustrating!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Clutch Pump Dependability</a:t>
            </a: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:</a:t>
            </a:r>
            <a:r>
              <a:rPr lang="en-US" sz="3200" b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Priceless!</a:t>
            </a:r>
            <a:endParaRPr lang="en-US" sz="3600" b="1">
              <a:solidFill>
                <a:srgbClr val="FB113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88073" name="Group 9"/>
          <p:cNvGrpSpPr>
            <a:grpSpLocks/>
          </p:cNvGrpSpPr>
          <p:nvPr/>
        </p:nvGrpSpPr>
        <p:grpSpPr bwMode="auto">
          <a:xfrm>
            <a:off x="2895600" y="5105400"/>
            <a:ext cx="1828800" cy="1371600"/>
            <a:chOff x="1728" y="2688"/>
            <a:chExt cx="1008" cy="960"/>
          </a:xfrm>
        </p:grpSpPr>
        <p:sp>
          <p:nvSpPr>
            <p:cNvPr id="88074" name="Line 10"/>
            <p:cNvSpPr>
              <a:spLocks noChangeShapeType="1"/>
            </p:cNvSpPr>
            <p:nvPr/>
          </p:nvSpPr>
          <p:spPr bwMode="auto">
            <a:xfrm>
              <a:off x="1728" y="2688"/>
              <a:ext cx="1008" cy="960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8075" name="Line 11"/>
            <p:cNvSpPr>
              <a:spLocks noChangeShapeType="1"/>
            </p:cNvSpPr>
            <p:nvPr/>
          </p:nvSpPr>
          <p:spPr bwMode="auto">
            <a:xfrm flipH="1">
              <a:off x="1728" y="2736"/>
              <a:ext cx="1008" cy="912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88076" name="AutoShape 12"/>
          <p:cNvSpPr>
            <a:spLocks noChangeArrowheads="1"/>
          </p:cNvSpPr>
          <p:nvPr/>
        </p:nvSpPr>
        <p:spPr bwMode="auto">
          <a:xfrm>
            <a:off x="5105400" y="4724400"/>
            <a:ext cx="4038600" cy="2133600"/>
          </a:xfrm>
          <a:prstGeom prst="star32">
            <a:avLst>
              <a:gd name="adj" fmla="val 46162"/>
            </a:avLst>
          </a:prstGeom>
          <a:solidFill>
            <a:srgbClr val="FFFF99"/>
          </a:solidFill>
          <a:ln w="25400">
            <a:solidFill>
              <a:srgbClr val="FB1138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r>
              <a:rPr 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Our Decision: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The dependability of</a:t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the clutch pump</a:t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hydraulic system!</a:t>
            </a:r>
            <a:endParaRPr lang="en-US"/>
          </a:p>
        </p:txBody>
      </p:sp>
      <p:grpSp>
        <p:nvGrpSpPr>
          <p:cNvPr id="88081" name="Group 17"/>
          <p:cNvGrpSpPr>
            <a:grpSpLocks/>
          </p:cNvGrpSpPr>
          <p:nvPr/>
        </p:nvGrpSpPr>
        <p:grpSpPr bwMode="auto">
          <a:xfrm>
            <a:off x="2209800" y="2057400"/>
            <a:ext cx="5334000" cy="1981200"/>
            <a:chOff x="1728" y="2688"/>
            <a:chExt cx="1008" cy="960"/>
          </a:xfrm>
        </p:grpSpPr>
        <p:sp>
          <p:nvSpPr>
            <p:cNvPr id="88082" name="Line 18"/>
            <p:cNvSpPr>
              <a:spLocks noChangeShapeType="1"/>
            </p:cNvSpPr>
            <p:nvPr/>
          </p:nvSpPr>
          <p:spPr bwMode="auto">
            <a:xfrm>
              <a:off x="1728" y="2688"/>
              <a:ext cx="1008" cy="960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8083" name="Line 19"/>
            <p:cNvSpPr>
              <a:spLocks noChangeShapeType="1"/>
            </p:cNvSpPr>
            <p:nvPr/>
          </p:nvSpPr>
          <p:spPr bwMode="auto">
            <a:xfrm flipH="1">
              <a:off x="1728" y="2736"/>
              <a:ext cx="1008" cy="912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pic>
        <p:nvPicPr>
          <p:cNvPr id="88085" name="Picture 21" descr="C:\My Documents\Triple C\Images\History\Competitors\12V Pump 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0800"/>
            <a:ext cx="32004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80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9" grpId="0" animBg="1" autoUpdateAnimBg="0"/>
      <p:bldP spid="88067" grpId="0" autoUpdateAnimBg="0"/>
      <p:bldP spid="88068" grpId="0" build="p" animBg="1" autoUpdateAnimBg="0"/>
      <p:bldP spid="88076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686800" cy="1143000"/>
          </a:xfrm>
        </p:spPr>
        <p:txBody>
          <a:bodyPr/>
          <a:lstStyle/>
          <a:p>
            <a:pPr algn="ctr"/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Are 12-Volt hydraulic systems a good choice for some applications?</a:t>
            </a:r>
            <a:endParaRPr lang="en-US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1676400" y="1828800"/>
            <a:ext cx="74676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Lift gates on delivery trucks? Yes, due to single action function, low duty cycle &amp; low oil flow requirements</a:t>
            </a:r>
          </a:p>
        </p:txBody>
      </p:sp>
      <p:pic>
        <p:nvPicPr>
          <p:cNvPr id="92170" name="Picture 10" descr="C:\My Documents\Triple C\Images\History\Hydraulics\Tommy Lift g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2667000"/>
            <a:ext cx="4025900" cy="247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5" name="Rectangle 15"/>
          <p:cNvSpPr>
            <a:spLocks noChangeArrowheads="1"/>
          </p:cNvSpPr>
          <p:nvPr/>
        </p:nvSpPr>
        <p:spPr bwMode="auto">
          <a:xfrm>
            <a:off x="1676400" y="1828800"/>
            <a:ext cx="7467600" cy="838200"/>
          </a:xfrm>
          <a:prstGeom prst="rect">
            <a:avLst/>
          </a:prstGeom>
          <a:solidFill>
            <a:srgbClr val="33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Bale spikes &amp; spike beds? Yes, due to low duty cycle &amp; oil volume requirements and single circuit function</a:t>
            </a:r>
          </a:p>
        </p:txBody>
      </p:sp>
      <p:sp>
        <p:nvSpPr>
          <p:cNvPr id="92176" name="Rectangle 16"/>
          <p:cNvSpPr>
            <a:spLocks noChangeArrowheads="1"/>
          </p:cNvSpPr>
          <p:nvPr/>
        </p:nvSpPr>
        <p:spPr bwMode="auto">
          <a:xfrm>
            <a:off x="1676400" y="1828800"/>
            <a:ext cx="7467600" cy="838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Bolt-down bale handlers for low volume operations? Yes with special provisions for increased current supply</a:t>
            </a:r>
            <a:endParaRPr lang="en-US" sz="3600" b="1">
              <a:solidFill>
                <a:srgbClr val="FB113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pic>
        <p:nvPicPr>
          <p:cNvPr id="92178" name="Picture 18" descr="C:\My Documents\Triple C\Images\History\Hydraulics\Simple Hyd Bale Spike.jpg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67000"/>
            <a:ext cx="4495800" cy="31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7" name="Picture 17" descr="H:\PHOTOS\H-Line Attachments\BD 2200\BD2200wBAL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"/>
          <a:stretch>
            <a:fillRect/>
          </a:stretch>
        </p:blipFill>
        <p:spPr bwMode="auto">
          <a:xfrm>
            <a:off x="2895600" y="3811588"/>
            <a:ext cx="4495800" cy="30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 autoUpdateAnimBg="0"/>
      <p:bldP spid="92165" grpId="0" animBg="1" autoUpdateAnimBg="0"/>
      <p:bldP spid="92175" grpId="0" animBg="1" autoUpdateAnimBg="0"/>
      <p:bldP spid="92176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graphicFrame>
        <p:nvGraphicFramePr>
          <p:cNvPr id="93201" name="Object 17"/>
          <p:cNvGraphicFramePr>
            <a:graphicFrameLocks noChangeAspect="1"/>
          </p:cNvGraphicFramePr>
          <p:nvPr/>
        </p:nvGraphicFramePr>
        <p:xfrm>
          <a:off x="1676400" y="1828800"/>
          <a:ext cx="7467600" cy="497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4" name="Worksheet" r:id="rId3" imgW="3719012" imgH="2476692" progId="Excel.Sheet.8">
                  <p:embed/>
                </p:oleObj>
              </mc:Choice>
              <mc:Fallback>
                <p:oleObj name="Worksheet" r:id="rId3" imgW="3719012" imgH="2476692" progId="Excel.Sheet.8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8800"/>
                        <a:ext cx="7467600" cy="497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B1138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839200" cy="1143000"/>
          </a:xfrm>
        </p:spPr>
        <p:txBody>
          <a:bodyPr/>
          <a:lstStyle/>
          <a:p>
            <a:pPr algn="r"/>
            <a:r>
              <a:rPr lang="en-US" sz="32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Typical 12-Volt Hydraulic Pump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2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Output Flow Declines as Pressure Increases</a:t>
            </a:r>
            <a:endParaRPr lang="en-US"/>
          </a:p>
        </p:txBody>
      </p:sp>
      <p:sp>
        <p:nvSpPr>
          <p:cNvPr id="93198" name="Text Box 14"/>
          <p:cNvSpPr txBox="1">
            <a:spLocks noChangeArrowheads="1"/>
          </p:cNvSpPr>
          <p:nvPr/>
        </p:nvSpPr>
        <p:spPr bwMode="auto">
          <a:xfrm>
            <a:off x="2209800" y="6264275"/>
            <a:ext cx="6486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B11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latin typeface="Arial" charset="0"/>
              </a:rPr>
              <a:t>  </a:t>
            </a:r>
            <a:r>
              <a:rPr lang="en-US" sz="2000" b="1">
                <a:solidFill>
                  <a:srgbClr val="FB1138"/>
                </a:solidFill>
                <a:latin typeface="Arial" charset="0"/>
              </a:rPr>
              <a:t>PSI  500          1,000         1,500         2,000         2,500</a:t>
            </a:r>
            <a:endParaRPr lang="en-US"/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1816100" y="2514600"/>
            <a:ext cx="762000" cy="396875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B11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GPM</a:t>
            </a:r>
            <a:endParaRPr lang="en-US"/>
          </a:p>
        </p:txBody>
      </p:sp>
      <p:sp>
        <p:nvSpPr>
          <p:cNvPr id="93203" name="Line 19"/>
          <p:cNvSpPr>
            <a:spLocks noChangeShapeType="1"/>
          </p:cNvSpPr>
          <p:nvPr/>
        </p:nvSpPr>
        <p:spPr bwMode="auto">
          <a:xfrm flipH="1">
            <a:off x="2667000" y="4876800"/>
            <a:ext cx="6096000" cy="0"/>
          </a:xfrm>
          <a:prstGeom prst="line">
            <a:avLst/>
          </a:prstGeom>
          <a:noFill/>
          <a:ln w="889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93202" name="Text Box 18"/>
          <p:cNvSpPr txBox="1">
            <a:spLocks noChangeArrowheads="1"/>
          </p:cNvSpPr>
          <p:nvPr/>
        </p:nvSpPr>
        <p:spPr bwMode="auto">
          <a:xfrm>
            <a:off x="6553200" y="3200400"/>
            <a:ext cx="2133600" cy="11874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B11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 Narrow" pitchFamily="34" charset="0"/>
              </a:rPr>
              <a:t>Pump output is reduced by half at 2,500 PSI</a:t>
            </a:r>
            <a:r>
              <a:rPr lang="en-US" b="1"/>
              <a:t> </a:t>
            </a:r>
          </a:p>
        </p:txBody>
      </p:sp>
      <p:pic>
        <p:nvPicPr>
          <p:cNvPr id="93204" name="Picture 20" descr="C:\My Documents\Triple C\Images\History\Hydraulics\Fenner Pum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11049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autoUpdateAnimBg="0"/>
      <p:bldP spid="93198" grpId="0" autoUpdateAnimBg="0"/>
      <p:bldP spid="93200" grpId="0" animBg="1" autoUpdateAnimBg="0"/>
      <p:bldP spid="93203" grpId="0" animBg="1"/>
      <p:bldP spid="93202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graphicFrame>
        <p:nvGraphicFramePr>
          <p:cNvPr id="94216" name="Object 8"/>
          <p:cNvGraphicFramePr>
            <a:graphicFrameLocks noChangeAspect="1"/>
          </p:cNvGraphicFramePr>
          <p:nvPr/>
        </p:nvGraphicFramePr>
        <p:xfrm>
          <a:off x="1676400" y="1914525"/>
          <a:ext cx="7467600" cy="494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9" name="Worksheet" r:id="rId3" imgW="3719012" imgH="2461520" progId="Excel.Sheet.8">
                  <p:embed/>
                </p:oleObj>
              </mc:Choice>
              <mc:Fallback>
                <p:oleObj name="Worksheet" r:id="rId3" imgW="3719012" imgH="2461520" progId="Excel.Shee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914525"/>
                        <a:ext cx="7467600" cy="494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B1138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839200" cy="1143000"/>
          </a:xfrm>
        </p:spPr>
        <p:txBody>
          <a:bodyPr/>
          <a:lstStyle/>
          <a:p>
            <a:pPr algn="r"/>
            <a:r>
              <a:rPr lang="en-US" sz="32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Typical 12-Volt Hydraulic Pump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2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Amp Draw Increases as Pressure Increases</a:t>
            </a:r>
            <a:endParaRPr lang="en-US"/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2209800" y="6353175"/>
            <a:ext cx="6486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B11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latin typeface="Arial" charset="0"/>
              </a:rPr>
              <a:t>  </a:t>
            </a:r>
            <a:r>
              <a:rPr lang="en-US" sz="2000" b="1">
                <a:solidFill>
                  <a:srgbClr val="FB1138"/>
                </a:solidFill>
                <a:latin typeface="Arial" charset="0"/>
              </a:rPr>
              <a:t>PSI  500          1,000         1,500         2,000         2,500</a:t>
            </a:r>
            <a:endParaRPr lang="en-US"/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1828800" y="2586038"/>
            <a:ext cx="914400" cy="4064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latin typeface="Arial" charset="0"/>
              </a:rPr>
              <a:t>Amps</a:t>
            </a:r>
            <a:endParaRPr lang="en-US"/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 flipH="1">
            <a:off x="2667000" y="4800600"/>
            <a:ext cx="6096000" cy="0"/>
          </a:xfrm>
          <a:prstGeom prst="line">
            <a:avLst/>
          </a:prstGeom>
          <a:noFill/>
          <a:ln w="88900">
            <a:solidFill>
              <a:srgbClr val="FB113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2717800" y="2979738"/>
            <a:ext cx="2133600" cy="11969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 Narrow" pitchFamily="34" charset="0"/>
              </a:rPr>
              <a:t>Current Draw doubles from 500 to 2,500 PSI</a:t>
            </a:r>
            <a:r>
              <a:rPr lang="en-US" b="1"/>
              <a:t> </a:t>
            </a:r>
          </a:p>
        </p:txBody>
      </p:sp>
      <p:grpSp>
        <p:nvGrpSpPr>
          <p:cNvPr id="94223" name="Group 15"/>
          <p:cNvGrpSpPr>
            <a:grpSpLocks/>
          </p:cNvGrpSpPr>
          <p:nvPr/>
        </p:nvGrpSpPr>
        <p:grpSpPr bwMode="auto">
          <a:xfrm>
            <a:off x="2590800" y="2971800"/>
            <a:ext cx="6248400" cy="3387725"/>
            <a:chOff x="1648" y="1850"/>
            <a:chExt cx="3936" cy="2134"/>
          </a:xfrm>
        </p:grpSpPr>
        <p:sp>
          <p:nvSpPr>
            <p:cNvPr id="94217" name="Rectangle 9"/>
            <p:cNvSpPr>
              <a:spLocks noChangeArrowheads="1"/>
            </p:cNvSpPr>
            <p:nvPr/>
          </p:nvSpPr>
          <p:spPr bwMode="auto">
            <a:xfrm>
              <a:off x="1648" y="2736"/>
              <a:ext cx="3936" cy="1248"/>
            </a:xfrm>
            <a:prstGeom prst="rect">
              <a:avLst/>
            </a:prstGeom>
            <a:solidFill>
              <a:srgbClr val="CCFF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94218" name="Text Box 10"/>
            <p:cNvSpPr txBox="1">
              <a:spLocks noChangeArrowheads="1"/>
            </p:cNvSpPr>
            <p:nvPr/>
          </p:nvSpPr>
          <p:spPr bwMode="auto">
            <a:xfrm>
              <a:off x="1728" y="1850"/>
              <a:ext cx="1344" cy="98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Arial Narrow" pitchFamily="34" charset="0"/>
                </a:rPr>
                <a:t>Acceptable Current Draw for Vehicle Starter</a:t>
              </a:r>
              <a:r>
                <a:rPr lang="en-US" b="1"/>
                <a:t> </a:t>
              </a:r>
            </a:p>
          </p:txBody>
        </p:sp>
      </p:grpSp>
      <p:pic>
        <p:nvPicPr>
          <p:cNvPr id="94224" name="Picture 16" descr="C:\My Documents\Triple C\Images\History\Hydraulics\Fenner Pum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2550"/>
            <a:ext cx="11049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228" name="Group 20"/>
          <p:cNvGrpSpPr>
            <a:grpSpLocks/>
          </p:cNvGrpSpPr>
          <p:nvPr/>
        </p:nvGrpSpPr>
        <p:grpSpPr bwMode="auto">
          <a:xfrm>
            <a:off x="5435600" y="2022475"/>
            <a:ext cx="3708400" cy="2320925"/>
            <a:chOff x="3424" y="1274"/>
            <a:chExt cx="2336" cy="1462"/>
          </a:xfrm>
        </p:grpSpPr>
        <p:sp>
          <p:nvSpPr>
            <p:cNvPr id="94226" name="Rectangle 18"/>
            <p:cNvSpPr>
              <a:spLocks noChangeArrowheads="1"/>
            </p:cNvSpPr>
            <p:nvPr/>
          </p:nvSpPr>
          <p:spPr bwMode="auto">
            <a:xfrm>
              <a:off x="3424" y="2112"/>
              <a:ext cx="2160" cy="624"/>
            </a:xfrm>
            <a:prstGeom prst="rect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rgbClr val="FF99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4227" name="Text Box 19"/>
            <p:cNvSpPr txBox="1">
              <a:spLocks noChangeArrowheads="1"/>
            </p:cNvSpPr>
            <p:nvPr/>
          </p:nvSpPr>
          <p:spPr bwMode="auto">
            <a:xfrm>
              <a:off x="4416" y="1274"/>
              <a:ext cx="1344" cy="98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b="1">
                  <a:latin typeface="Arial Narrow" pitchFamily="34" charset="0"/>
                </a:rPr>
                <a:t>Excessive Current - Starter Life &amp; Output Reduced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autoUpdateAnimBg="0"/>
      <p:bldP spid="94212" grpId="0" autoUpdateAnimBg="0"/>
      <p:bldP spid="94213" grpId="0" animBg="1" autoUpdateAnimBg="0"/>
      <p:bldP spid="94214" grpId="0" animBg="1"/>
      <p:bldP spid="94215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924800" cy="1143000"/>
          </a:xfrm>
        </p:spPr>
        <p:txBody>
          <a:bodyPr/>
          <a:lstStyle/>
          <a:p>
            <a:pPr algn="ctr"/>
            <a:r>
              <a:rPr lang="en-US" sz="44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Bale Bed Hydraulic System Comparisons</a:t>
            </a: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828800"/>
            <a:ext cx="7466013" cy="5029200"/>
          </a:xfrm>
          <a:solidFill>
            <a:srgbClr val="FFFFFF"/>
          </a:solidFill>
        </p:spPr>
        <p:txBody>
          <a:bodyPr/>
          <a:lstStyle/>
          <a:p>
            <a:r>
              <a:rPr lang="en-US" sz="4400"/>
              <a:t>Pumps &amp; power sources</a:t>
            </a:r>
          </a:p>
          <a:p>
            <a:r>
              <a:rPr lang="en-US" sz="4400"/>
              <a:t>Valve types &amp; functions</a:t>
            </a:r>
          </a:p>
          <a:p>
            <a:r>
              <a:rPr lang="en-US" sz="4400"/>
              <a:t>Bale bed cylinder force</a:t>
            </a:r>
          </a:p>
          <a:p>
            <a:r>
              <a:rPr lang="en-US" sz="4400"/>
              <a:t>Bale bed lift capacity (calculated &amp; advertised)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graphicFrame>
        <p:nvGraphicFramePr>
          <p:cNvPr id="95246" name="Object 14"/>
          <p:cNvGraphicFramePr>
            <a:graphicFrameLocks noChangeAspect="1"/>
          </p:cNvGraphicFramePr>
          <p:nvPr/>
        </p:nvGraphicFramePr>
        <p:xfrm>
          <a:off x="1676400" y="1828800"/>
          <a:ext cx="7467600" cy="497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48" name="Worksheet" r:id="rId3" imgW="3719012" imgH="2476692" progId="Excel.Sheet.8">
                  <p:embed/>
                </p:oleObj>
              </mc:Choice>
              <mc:Fallback>
                <p:oleObj name="Worksheet" r:id="rId3" imgW="3719012" imgH="2476692" progId="Excel.Sheet.8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8800"/>
                        <a:ext cx="7467600" cy="497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B1138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algn="ctr"/>
            <a:r>
              <a:rPr lang="en-US" sz="3600" b="1" i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ALL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12-Volt Hydraulic Pumps: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2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Unfortunately, as hydraulic demand </a:t>
            </a:r>
            <a:r>
              <a:rPr lang="en-US" sz="3200" b="1" i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increases</a:t>
            </a:r>
            <a:r>
              <a:rPr lang="en-US" sz="32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pump performance </a:t>
            </a:r>
            <a:r>
              <a:rPr lang="en-US" sz="3200" b="1" i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decreases</a:t>
            </a:r>
            <a:endParaRPr lang="en-US"/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2286000" y="6324600"/>
            <a:ext cx="6486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B11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latin typeface="Arial" charset="0"/>
              </a:rPr>
              <a:t>  </a:t>
            </a:r>
            <a:r>
              <a:rPr lang="en-US" sz="2000" b="1">
                <a:solidFill>
                  <a:srgbClr val="FB1138"/>
                </a:solidFill>
                <a:latin typeface="Arial" charset="0"/>
              </a:rPr>
              <a:t>PSI  500          1,000         1,500         2,000         2,500</a:t>
            </a:r>
            <a:endParaRPr lang="en-US"/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1828800" y="2895600"/>
            <a:ext cx="762000" cy="396875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B11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GPM</a:t>
            </a:r>
            <a:endParaRPr lang="en-US"/>
          </a:p>
        </p:txBody>
      </p:sp>
      <p:sp>
        <p:nvSpPr>
          <p:cNvPr id="95247" name="Text Box 15"/>
          <p:cNvSpPr txBox="1">
            <a:spLocks noChangeArrowheads="1"/>
          </p:cNvSpPr>
          <p:nvPr/>
        </p:nvSpPr>
        <p:spPr bwMode="auto">
          <a:xfrm>
            <a:off x="7848600" y="2895600"/>
            <a:ext cx="914400" cy="701675"/>
          </a:xfrm>
          <a:prstGeom prst="rect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B11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charset="0"/>
              </a:rPr>
              <a:t>Amp Draw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autoUpdateAnimBg="0"/>
      <p:bldP spid="95236" grpId="0" autoUpdateAnimBg="0"/>
      <p:bldP spid="95237" grpId="0" animBg="1" autoUpdateAnimBg="0"/>
      <p:bldP spid="95247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115719" name="Picture 7" descr="C:\My Documents\Triple C\Images\History\Hydraulics\BD2200 Tray 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3750" r="5000"/>
          <a:stretch>
            <a:fillRect/>
          </a:stretch>
        </p:blipFill>
        <p:spPr bwMode="auto">
          <a:xfrm>
            <a:off x="1905000" y="1905000"/>
            <a:ext cx="7086600" cy="45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772400" cy="1143000"/>
          </a:xfrm>
        </p:spPr>
        <p:txBody>
          <a:bodyPr/>
          <a:lstStyle/>
          <a:p>
            <a:pPr algn="ct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Hydraulic Power Systems: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Is Triple C </a:t>
            </a:r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“</a:t>
            </a:r>
            <a:r>
              <a:rPr lang="en-US" sz="3600" b="1" i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Up to speed</a:t>
            </a:r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” </a:t>
            </a:r>
            <a:r>
              <a:rPr lang="en-US" sz="36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on </a:t>
            </a:r>
            <a:br>
              <a:rPr lang="en-US" sz="36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12-Volt Hydraulics?</a:t>
            </a:r>
            <a:endParaRPr lang="en-US"/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1676400" y="5715000"/>
            <a:ext cx="74676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We build a top-quality 12-Volt hydraulic system for our BD-2200 Bolt Down unit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 autoUpdateAnimBg="0"/>
      <p:bldP spid="115716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117765" name="Picture 5" descr="D:\Bale Handling\2 Bales On In Pas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 r="6561" b="25385"/>
          <a:stretch>
            <a:fillRect/>
          </a:stretch>
        </p:blipFill>
        <p:spPr bwMode="auto">
          <a:xfrm>
            <a:off x="1676400" y="2005013"/>
            <a:ext cx="7467600" cy="485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8001000" cy="1143000"/>
          </a:xfrm>
        </p:spPr>
        <p:txBody>
          <a:bodyPr/>
          <a:lstStyle/>
          <a:p>
            <a:pPr algn="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Hydraulic Power Systems: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Why don’t we provide Hydra Beds with 1</a:t>
            </a:r>
            <a:r>
              <a:rPr lang="en-US" sz="36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2-Volt Hydraulic systems?</a:t>
            </a:r>
            <a:endParaRPr lang="en-US"/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1676400" y="1828800"/>
            <a:ext cx="74676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Hydra Bed hydraulic systems are expected to provide fast, dependable bale loading during every season of the year. </a:t>
            </a:r>
          </a:p>
        </p:txBody>
      </p:sp>
      <p:pic>
        <p:nvPicPr>
          <p:cNvPr id="117766" name="Picture 6" descr="H:\Logos\WMF files\HYDRA BEDCCC red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7475"/>
            <a:ext cx="2286000" cy="4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118790" name="Picture 6" descr="D:\Bale Handling\Rear Loading 2nd B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773363"/>
            <a:ext cx="5105400" cy="408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8382000" cy="1143000"/>
          </a:xfrm>
        </p:spPr>
        <p:txBody>
          <a:bodyPr/>
          <a:lstStyle/>
          <a:p>
            <a:pPr algn="ct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Hydraulic Power Systems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Considerations:</a:t>
            </a:r>
            <a:r>
              <a:rPr lang="en-US" sz="36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en-US"/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5486400" y="1828800"/>
            <a:ext cx="3657600" cy="236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 the heat of feeding or haying season, the last thing anyone wants is trouble with hydraulics.</a:t>
            </a:r>
          </a:p>
        </p:txBody>
      </p:sp>
      <p:pic>
        <p:nvPicPr>
          <p:cNvPr id="118792" name="Picture 8" descr="C:\My Documents\Triple C\Images\History\Hydraulics\Fenner Pump and Val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0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6907213" y="4489450"/>
            <a:ext cx="128587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5600">
                <a:solidFill>
                  <a:srgbClr val="FFFF66"/>
                </a:solidFill>
                <a:latin typeface="Arial" charset="0"/>
              </a:rPr>
              <a:t>?</a:t>
            </a:r>
            <a:endParaRPr lang="en-US"/>
          </a:p>
        </p:txBody>
      </p:sp>
      <p:grpSp>
        <p:nvGrpSpPr>
          <p:cNvPr id="118793" name="Group 9"/>
          <p:cNvGrpSpPr>
            <a:grpSpLocks/>
          </p:cNvGrpSpPr>
          <p:nvPr/>
        </p:nvGrpSpPr>
        <p:grpSpPr bwMode="auto">
          <a:xfrm>
            <a:off x="6629400" y="5029200"/>
            <a:ext cx="1828800" cy="1371600"/>
            <a:chOff x="1728" y="2688"/>
            <a:chExt cx="1008" cy="960"/>
          </a:xfrm>
        </p:grpSpPr>
        <p:sp>
          <p:nvSpPr>
            <p:cNvPr id="118794" name="Line 10"/>
            <p:cNvSpPr>
              <a:spLocks noChangeShapeType="1"/>
            </p:cNvSpPr>
            <p:nvPr/>
          </p:nvSpPr>
          <p:spPr bwMode="auto">
            <a:xfrm>
              <a:off x="1728" y="2688"/>
              <a:ext cx="1008" cy="960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18795" name="Line 11"/>
            <p:cNvSpPr>
              <a:spLocks noChangeShapeType="1"/>
            </p:cNvSpPr>
            <p:nvPr/>
          </p:nvSpPr>
          <p:spPr bwMode="auto">
            <a:xfrm flipH="1">
              <a:off x="1728" y="2736"/>
              <a:ext cx="1008" cy="912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9" grpId="0" animBg="1" autoUpdateAnimBg="0"/>
      <p:bldP spid="11879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119813" name="Picture 5" descr="D:\Bale Handling\Dodge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25"/>
          <a:stretch>
            <a:fillRect/>
          </a:stretch>
        </p:blipFill>
        <p:spPr bwMode="auto">
          <a:xfrm>
            <a:off x="1676400" y="2995613"/>
            <a:ext cx="5970588" cy="386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915400" cy="1143000"/>
          </a:xfrm>
        </p:spPr>
        <p:txBody>
          <a:bodyPr/>
          <a:lstStyle/>
          <a:p>
            <a:pPr algn="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Hydraulic Power Systems: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 </a:t>
            </a:r>
            <a:r>
              <a:rPr lang="en-US" sz="3600" b="1" i="1" u="sng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Clutch Pump &amp; Manual Valve</a:t>
            </a:r>
            <a:r>
              <a:rPr lang="en-US" sz="36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en-US"/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486400" y="1828800"/>
            <a:ext cx="36576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We believe our customers deserve only the best in </a:t>
            </a:r>
            <a:b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Hydra Bed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hydraulics!</a:t>
            </a:r>
          </a:p>
        </p:txBody>
      </p:sp>
      <p:sp>
        <p:nvSpPr>
          <p:cNvPr id="119814" name="AutoShape 6"/>
          <p:cNvSpPr>
            <a:spLocks noChangeArrowheads="1"/>
          </p:cNvSpPr>
          <p:nvPr/>
        </p:nvSpPr>
        <p:spPr bwMode="auto">
          <a:xfrm>
            <a:off x="1524000" y="2133600"/>
            <a:ext cx="3962400" cy="2362200"/>
          </a:xfrm>
          <a:prstGeom prst="star32">
            <a:avLst>
              <a:gd name="adj" fmla="val 46819"/>
            </a:avLst>
          </a:prstGeom>
          <a:solidFill>
            <a:srgbClr val="FFFF99"/>
          </a:solidFill>
          <a:ln w="25400">
            <a:solidFill>
              <a:srgbClr val="FB1138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r>
              <a:rPr 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Our History: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Powerful, Simple, </a:t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Dependable</a:t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Hydraulics for  </a:t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20 years!</a:t>
            </a:r>
            <a:endParaRPr lang="en-US"/>
          </a:p>
        </p:txBody>
      </p:sp>
      <p:pic>
        <p:nvPicPr>
          <p:cNvPr id="119815" name="Picture 7" descr="H:\Logos\WMF files\HYDRA BEDCCC red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2514600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autoUpdateAnimBg="0"/>
      <p:bldP spid="119812" grpId="0" animBg="1" autoUpdateAnimBg="0"/>
      <p:bldP spid="119814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1143000"/>
          </a:xfrm>
        </p:spPr>
        <p:txBody>
          <a:bodyPr/>
          <a:lstStyle/>
          <a:p>
            <a:pPr algn="ctr"/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Have 12-volt hydraulic systems changed </a:t>
            </a:r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significantly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in 23 years</a:t>
            </a:r>
            <a:r>
              <a:rPr lang="en-US" sz="36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?</a:t>
            </a:r>
            <a:endParaRPr lang="en-US"/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1676400" y="1828800"/>
            <a:ext cx="74676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 1980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, 12-volt hydraulic pump systems were comprised of the following components: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Small displacement, throw-away gear pump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Brush-type, 12-volt starter motor drive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Small capacity (typically less than 1 gallon) oil reservoir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 build="p" bldLvl="2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1143000"/>
          </a:xfrm>
        </p:spPr>
        <p:txBody>
          <a:bodyPr/>
          <a:lstStyle/>
          <a:p>
            <a:pPr algn="ctr"/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How does that compare to today’s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12-volt hydraulic pumping system?</a:t>
            </a:r>
            <a:endParaRPr lang="en-US"/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1676400" y="1828800"/>
            <a:ext cx="74676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Today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, 12-volt hydraulic pump systems are typically comprised of the following components: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Small displacement, throw-away gear pump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Brush-type, 12-volt starter motor drive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Small capacity (typically less than 1 gallon) oil reservoir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Some now equipped with plastic reservoirs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Some motors now utilize bearings instead of bushings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build="p" bldLvl="2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1143000"/>
          </a:xfrm>
        </p:spPr>
        <p:txBody>
          <a:bodyPr/>
          <a:lstStyle/>
          <a:p>
            <a:pPr algn="ctr"/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What about other 12-volt drive motor types?</a:t>
            </a:r>
            <a:endParaRPr lang="en-US"/>
          </a:p>
        </p:txBody>
      </p:sp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1676400" y="1828800"/>
            <a:ext cx="74676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Permanent magnet motors are now appearing on certain 12-volt hydraulic pumps.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These motors eliminate brush &amp; commutator wear and maintenance,</a:t>
            </a:r>
            <a:r>
              <a:rPr lang="en-US" sz="3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BUT:</a:t>
            </a:r>
            <a:endParaRPr lang="en-US" sz="3200" b="1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They still suffer the basic power limitations of traditional 12-volt hydraulic systems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Duty cycle is still very limited, especially at high output pressures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Flows still decline as pressures increase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p" bldLvl="2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1143000"/>
          </a:xfrm>
        </p:spPr>
        <p:txBody>
          <a:bodyPr/>
          <a:lstStyle/>
          <a:p>
            <a:pPr algn="ctr"/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What factors limit 12-volt hydraulic pumping system improvements?</a:t>
            </a:r>
            <a:endParaRPr lang="en-US"/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1676400" y="1828800"/>
            <a:ext cx="74676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Typical 12-Volt pumping system 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requires 250 amps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(4.0 Horsepower) of electrical power 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to produce 2,500 PSI</a:t>
            </a: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At that 2,500 PSI pressure, the system 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can only deliver 1.3 GPM</a:t>
            </a: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At a 250 amp load, the pump 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can only be run 27 seconds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then, to avoid damage to the motor, 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MUST be allowed to cool for at least 4-1/2 minutes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before being run again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ALL</a:t>
            </a: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12-volt hydraulic pumping systems possess similar duty cycle limitations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1143000"/>
          </a:xfrm>
        </p:spPr>
        <p:txBody>
          <a:bodyPr/>
          <a:lstStyle/>
          <a:p>
            <a:pPr algn="ctr"/>
            <a:r>
              <a:rPr lang="en-US" sz="32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How does </a:t>
            </a: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Hydra Bed clutch pump</a:t>
            </a:r>
            <a:r>
              <a:rPr lang="en-US" sz="32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performance compare to 12-volt systems?</a:t>
            </a:r>
            <a:endParaRPr lang="en-US"/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1676400" y="1828800"/>
            <a:ext cx="74676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The Hydra Bed clutch pump generates 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11 GPM @ 2,000 RPM @ 2,500 PSI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At that 2,500 PSI pressure &amp; 11 GPM flow, the pump is utilizing approximately 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17 horsepower from the truck engine</a:t>
            </a:r>
            <a:endParaRPr lang="en-US" sz="32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The Hydra Bed clutch pump is generating 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more than 5 times the hydraulic power</a:t>
            </a: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and has 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no limits</a:t>
            </a: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on duty cycle</a:t>
            </a:r>
            <a:endParaRPr lang="en-US" sz="3200" b="1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142338" name="Picture 2" descr="C:\My Documents\Triple C\Images\History\First HB\Chevy Empty 2.JPG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29"/>
          <a:stretch>
            <a:fillRect/>
          </a:stretch>
        </p:blipFill>
        <p:spPr bwMode="auto">
          <a:xfrm>
            <a:off x="1905000" y="3276600"/>
            <a:ext cx="6934200" cy="343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39" name="Rectangle 3"/>
          <p:cNvSpPr>
            <a:spLocks noGrp="1" noChangeArrowheads="1"/>
          </p:cNvSpPr>
          <p:nvPr>
            <p:ph type="title"/>
          </p:nvPr>
        </p:nvSpPr>
        <p:spPr>
          <a:xfrm>
            <a:off x="2971800" y="304800"/>
            <a:ext cx="6172200" cy="1143000"/>
          </a:xfrm>
        </p:spPr>
        <p:txBody>
          <a:bodyPr/>
          <a:lstStyle/>
          <a:p>
            <a:pPr algn="ctr"/>
            <a:r>
              <a:rPr lang="en-US" sz="3200" i="1">
                <a:latin typeface="Arial" charset="0"/>
              </a:rPr>
              <a:t>The Original Bed</a:t>
            </a:r>
            <a:r>
              <a:rPr lang="en-US" i="1">
                <a:latin typeface="Arial" charset="0"/>
              </a:rPr>
              <a:t> </a:t>
            </a:r>
            <a:br>
              <a:rPr lang="en-US" i="1"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Hydraulic Power</a:t>
            </a:r>
            <a:endParaRPr lang="en-US"/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76400" y="1828800"/>
            <a:ext cx="7466013" cy="1143000"/>
          </a:xfrm>
          <a:solidFill>
            <a:srgbClr val="FFFFFF"/>
          </a:solidFill>
        </p:spPr>
        <p:txBody>
          <a:bodyPr/>
          <a:lstStyle/>
          <a:p>
            <a:r>
              <a:rPr lang="en-US"/>
              <a:t>In 1979, truck PTO hydraulic power seemed the only logical choice for the original unit.</a:t>
            </a:r>
          </a:p>
        </p:txBody>
      </p:sp>
      <p:pic>
        <p:nvPicPr>
          <p:cNvPr id="142341" name="Picture 5" descr="H:\Logos\WMF files\HYDRA BEDCCC red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514600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1143000"/>
          </a:xfrm>
        </p:spPr>
        <p:txBody>
          <a:bodyPr/>
          <a:lstStyle/>
          <a:p>
            <a:pPr algn="ctr"/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What does this all mean to the owner of a 12-volt powered bale bed?</a:t>
            </a:r>
            <a:endParaRPr lang="en-US"/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1676400" y="1828800"/>
            <a:ext cx="74676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latin typeface="Arial Narrow" pitchFamily="34" charset="0"/>
              </a:rPr>
              <a:t>12-volt pumping systems on bale beds are routinely abused by duty cycle requirements BEYOND their recommended capacity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latin typeface="Arial Narrow" pitchFamily="34" charset="0"/>
              </a:rPr>
              <a:t>While these pumping units will typically not fail immediately from this abuse, their life span is shortened by EVERY such occurrence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latin typeface="Arial Narrow" pitchFamily="34" charset="0"/>
              </a:rPr>
              <a:t>It is not uncommon for heavy users of 12-volt bale beds to replace motors and/or pumps as frequently as once a year, often at their own expense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solidFill>
                  <a:srgbClr val="FF3300"/>
                </a:solidFill>
                <a:latin typeface="Arial Narrow" pitchFamily="34" charset="0"/>
              </a:rPr>
              <a:t>Unfortunately, replacing these expensive components is only a temporary solution to the problem</a:t>
            </a:r>
            <a:endParaRPr lang="en-US" sz="280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90125" name="Picture 13" descr="C:\My Documents\Triple C\Images\History\Hydraulics\3 switch comp 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24200"/>
            <a:ext cx="4978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7391400" cy="1143000"/>
          </a:xfrm>
        </p:spPr>
        <p:txBody>
          <a:bodyPr/>
          <a:lstStyle/>
          <a:p>
            <a:pPr algn="ct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Bale Bed Hydraulics: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Control System Complexity</a:t>
            </a:r>
            <a:endParaRPr lang="en-US"/>
          </a:p>
        </p:txBody>
      </p:sp>
      <p:sp>
        <p:nvSpPr>
          <p:cNvPr id="90126" name="Line 14"/>
          <p:cNvSpPr>
            <a:spLocks noChangeShapeType="1"/>
          </p:cNvSpPr>
          <p:nvPr/>
        </p:nvSpPr>
        <p:spPr bwMode="auto">
          <a:xfrm>
            <a:off x="6324600" y="3429000"/>
            <a:ext cx="0" cy="3429000"/>
          </a:xfrm>
          <a:prstGeom prst="line">
            <a:avLst/>
          </a:prstGeom>
          <a:noFill/>
          <a:ln w="857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90127" name="Text Box 15"/>
          <p:cNvSpPr txBox="1">
            <a:spLocks noChangeArrowheads="1"/>
          </p:cNvSpPr>
          <p:nvPr/>
        </p:nvSpPr>
        <p:spPr bwMode="auto">
          <a:xfrm>
            <a:off x="1676400" y="3581400"/>
            <a:ext cx="1828800" cy="3013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B11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12-volt bale beds use as many as 3 function switches in addition to 1 or 2 micro switches.</a:t>
            </a: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7262813" y="3470275"/>
            <a:ext cx="1828800" cy="3387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Hydra Bed uses 1 toggle switch to engage the clutch pump &amp; 2 sealed cables to operate the valve.</a:t>
            </a:r>
          </a:p>
        </p:txBody>
      </p:sp>
      <p:pic>
        <p:nvPicPr>
          <p:cNvPr id="90129" name="Picture 17" descr="C:\My Documents\Triple C\Images\History\Hydraulics\Cabl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14700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1828800" y="1828800"/>
            <a:ext cx="73152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As the quantity &amp; fragility of control components increase, so does the potential for problems.</a:t>
            </a:r>
            <a:endParaRPr lang="en-US" sz="3600" b="1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90124" name="AutoShape 12"/>
          <p:cNvSpPr>
            <a:spLocks noChangeArrowheads="1"/>
          </p:cNvSpPr>
          <p:nvPr/>
        </p:nvSpPr>
        <p:spPr bwMode="auto">
          <a:xfrm>
            <a:off x="1371600" y="3352800"/>
            <a:ext cx="3429000" cy="1600200"/>
          </a:xfrm>
          <a:prstGeom prst="star32">
            <a:avLst>
              <a:gd name="adj" fmla="val 44157"/>
            </a:avLst>
          </a:prstGeom>
          <a:solidFill>
            <a:srgbClr val="FFFF99"/>
          </a:solidFill>
          <a:ln w="25400">
            <a:solidFill>
              <a:srgbClr val="FB1138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r>
              <a:rPr 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Our Goal: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Simplicity &amp; </a:t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dependability!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6" grpId="0" animBg="1"/>
      <p:bldP spid="90127" grpId="0" animBg="1" autoUpdateAnimBg="0"/>
      <p:bldP spid="90128" grpId="0" animBg="1" autoUpdateAnimBg="0"/>
      <p:bldP spid="90116" grpId="0" animBg="1" autoUpdateAnimBg="0"/>
      <p:bldP spid="90124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121866" name="Picture 10" descr="C:\My Documents\Triple C\Images\Bale Beds\DewEze\Valve 3.jpg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/>
          <a:stretch>
            <a:fillRect/>
          </a:stretch>
        </p:blipFill>
        <p:spPr bwMode="auto">
          <a:xfrm>
            <a:off x="1676400" y="1828800"/>
            <a:ext cx="6400800" cy="443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59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7391400" cy="1143000"/>
          </a:xfrm>
        </p:spPr>
        <p:txBody>
          <a:bodyPr/>
          <a:lstStyle/>
          <a:p>
            <a:pPr algn="ct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Bale Bed Hydraulics: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Troubleshooting Issues</a:t>
            </a:r>
            <a:endParaRPr lang="en-US"/>
          </a:p>
        </p:txBody>
      </p:sp>
      <p:sp>
        <p:nvSpPr>
          <p:cNvPr id="121867" name="Text Box 11"/>
          <p:cNvSpPr txBox="1">
            <a:spLocks noChangeArrowheads="1"/>
          </p:cNvSpPr>
          <p:nvPr/>
        </p:nvSpPr>
        <p:spPr bwMode="auto">
          <a:xfrm>
            <a:off x="1676400" y="5305425"/>
            <a:ext cx="7467600" cy="1552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>
                <a:latin typeface="Arial" charset="0"/>
              </a:rPr>
              <a:t>It’s a cold, snowy day in December. Your good customer’s bale bed isn’t working, and he’s got 300 cows that haven’t been fed yet. Where do you start troubleshooting this complex control system?</a:t>
            </a:r>
          </a:p>
        </p:txBody>
      </p:sp>
      <p:sp>
        <p:nvSpPr>
          <p:cNvPr id="121868" name="Oval 12"/>
          <p:cNvSpPr>
            <a:spLocks noChangeArrowheads="1"/>
          </p:cNvSpPr>
          <p:nvPr/>
        </p:nvSpPr>
        <p:spPr bwMode="auto">
          <a:xfrm>
            <a:off x="3200400" y="3657600"/>
            <a:ext cx="1828800" cy="1143000"/>
          </a:xfrm>
          <a:prstGeom prst="ellipse">
            <a:avLst/>
          </a:prstGeom>
          <a:noFill/>
          <a:ln w="508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871" name="Line 15"/>
          <p:cNvSpPr>
            <a:spLocks noChangeShapeType="1"/>
          </p:cNvSpPr>
          <p:nvPr/>
        </p:nvSpPr>
        <p:spPr bwMode="auto">
          <a:xfrm>
            <a:off x="6705600" y="3589338"/>
            <a:ext cx="533400" cy="152400"/>
          </a:xfrm>
          <a:prstGeom prst="line">
            <a:avLst/>
          </a:prstGeom>
          <a:noFill/>
          <a:ln w="1619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869" name="Oval 13"/>
          <p:cNvSpPr>
            <a:spLocks noChangeArrowheads="1"/>
          </p:cNvSpPr>
          <p:nvPr/>
        </p:nvSpPr>
        <p:spPr bwMode="auto">
          <a:xfrm>
            <a:off x="4800600" y="2590800"/>
            <a:ext cx="2057400" cy="1524000"/>
          </a:xfrm>
          <a:prstGeom prst="ellipse">
            <a:avLst/>
          </a:prstGeom>
          <a:noFill/>
          <a:ln w="508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7" grpId="0" animBg="1" autoUpdateAnimBg="0"/>
      <p:bldP spid="121868" grpId="0" animBg="1"/>
      <p:bldP spid="12186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305800" cy="1143000"/>
          </a:xfrm>
        </p:spPr>
        <p:txBody>
          <a:bodyPr/>
          <a:lstStyle/>
          <a:p>
            <a:pPr algn="ctr"/>
            <a:r>
              <a:rPr lang="en-US"/>
              <a:t>The </a:t>
            </a:r>
            <a:r>
              <a:rPr lang="en-US" i="1">
                <a:solidFill>
                  <a:srgbClr val="0000FF"/>
                </a:solidFill>
              </a:rPr>
              <a:t>“Pliers &amp; Baling Wire</a:t>
            </a:r>
            <a:r>
              <a:rPr lang="en-US">
                <a:solidFill>
                  <a:srgbClr val="0000FF"/>
                </a:solidFill>
              </a:rPr>
              <a:t>”</a:t>
            </a:r>
            <a:r>
              <a:rPr lang="en-US"/>
              <a:t> approach to ranch equipment maintenance!</a:t>
            </a:r>
          </a:p>
        </p:txBody>
      </p:sp>
      <p:pic>
        <p:nvPicPr>
          <p:cNvPr id="109573" name="Picture 5" descr="H:\PHOTOS\Miscellaneous\History\Otis &amp; Tom Dewey Be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124200"/>
            <a:ext cx="5410200" cy="35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0388" y="1828800"/>
            <a:ext cx="7313612" cy="16002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Many Hydra Bed owners are too busy caring for their stock to have time to work on equipment!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1143000"/>
          </a:xfrm>
        </p:spPr>
        <p:txBody>
          <a:bodyPr/>
          <a:lstStyle/>
          <a:p>
            <a:pPr algn="ctr"/>
            <a:r>
              <a:rPr lang="en-US"/>
              <a:t>The </a:t>
            </a:r>
            <a:r>
              <a:rPr lang="en-US" i="1">
                <a:solidFill>
                  <a:srgbClr val="0000FF"/>
                </a:solidFill>
              </a:rPr>
              <a:t>“I can do anything that can be done from a saddle!”</a:t>
            </a:r>
            <a:r>
              <a:rPr lang="en-US"/>
              <a:t> approach</a:t>
            </a:r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28800" y="1981200"/>
            <a:ext cx="7313613" cy="46482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These good operators</a:t>
            </a:r>
            <a:br>
              <a:rPr lang="en-US"/>
            </a:br>
            <a:r>
              <a:rPr lang="en-US"/>
              <a:t>are usually much</a:t>
            </a:r>
            <a:br>
              <a:rPr lang="en-US"/>
            </a:br>
            <a:r>
              <a:rPr lang="en-US"/>
              <a:t>better stockmen</a:t>
            </a:r>
            <a:br>
              <a:rPr lang="en-US"/>
            </a:br>
            <a:r>
              <a:rPr lang="en-US"/>
              <a:t>than they are </a:t>
            </a:r>
            <a:br>
              <a:rPr lang="en-US"/>
            </a:br>
            <a:r>
              <a:rPr lang="en-US"/>
              <a:t>mechanics!</a:t>
            </a:r>
          </a:p>
        </p:txBody>
      </p:sp>
      <p:pic>
        <p:nvPicPr>
          <p:cNvPr id="126983" name="Picture 7" descr="C:\My Documents\Triple C\Images\History\Fun\cowboy 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303212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1143000"/>
          </a:xfrm>
        </p:spPr>
        <p:txBody>
          <a:bodyPr/>
          <a:lstStyle/>
          <a:p>
            <a:pPr algn="ctr"/>
            <a:r>
              <a:rPr lang="en-US"/>
              <a:t>The </a:t>
            </a:r>
            <a:r>
              <a:rPr lang="en-US" i="1">
                <a:solidFill>
                  <a:srgbClr val="0000FF"/>
                </a:solidFill>
              </a:rPr>
              <a:t>“Not Mechanical!”</a:t>
            </a:r>
            <a:r>
              <a:rPr lang="en-US"/>
              <a:t> approach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981200"/>
            <a:ext cx="7313613" cy="46482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Some are just not</a:t>
            </a:r>
            <a:br>
              <a:rPr lang="en-US"/>
            </a:br>
            <a:r>
              <a:rPr lang="en-US"/>
              <a:t>comfortable doing</a:t>
            </a:r>
            <a:br>
              <a:rPr lang="en-US"/>
            </a:br>
            <a:r>
              <a:rPr lang="en-US"/>
              <a:t>mechanical work. </a:t>
            </a:r>
            <a:br>
              <a:rPr lang="en-US"/>
            </a:br>
            <a:r>
              <a:rPr lang="en-US"/>
              <a:t>These customers</a:t>
            </a:r>
            <a:br>
              <a:rPr lang="en-US"/>
            </a:br>
            <a:r>
              <a:rPr lang="en-US"/>
              <a:t>will often tell you that</a:t>
            </a:r>
            <a:br>
              <a:rPr lang="en-US"/>
            </a:br>
            <a:r>
              <a:rPr lang="en-US"/>
              <a:t>they are often better </a:t>
            </a:r>
            <a:br>
              <a:rPr lang="en-US"/>
            </a:br>
            <a:r>
              <a:rPr lang="en-US"/>
              <a:t>off </a:t>
            </a:r>
            <a:r>
              <a:rPr lang="en-US" u="sng"/>
              <a:t>NOT</a:t>
            </a:r>
            <a:r>
              <a:rPr lang="en-US"/>
              <a:t> working</a:t>
            </a:r>
            <a:br>
              <a:rPr lang="en-US"/>
            </a:br>
            <a:r>
              <a:rPr lang="en-US"/>
              <a:t>on their equipment!</a:t>
            </a:r>
          </a:p>
        </p:txBody>
      </p:sp>
      <p:pic>
        <p:nvPicPr>
          <p:cNvPr id="128004" name="Picture 4" descr="C:\My Documents\Triple C\Images\History\Fun\cowbo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2290763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1143000"/>
          </a:xfrm>
        </p:spPr>
        <p:txBody>
          <a:bodyPr/>
          <a:lstStyle/>
          <a:p>
            <a:pPr algn="ctr"/>
            <a:r>
              <a:rPr lang="en-US"/>
              <a:t>The                     approach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828800"/>
            <a:ext cx="7466013" cy="5029200"/>
          </a:xfrm>
          <a:solidFill>
            <a:schemeClr val="bg1"/>
          </a:solidFill>
        </p:spPr>
        <p:txBody>
          <a:bodyPr/>
          <a:lstStyle/>
          <a:p>
            <a:r>
              <a:rPr lang="en-US" b="1">
                <a:solidFill>
                  <a:srgbClr val="0000FF"/>
                </a:solidFill>
                <a:latin typeface="Arial Rounded MT Bold" pitchFamily="34" charset="0"/>
              </a:rPr>
              <a:t>Few (if any) sensitive and/or fragile components used in equipment design &amp; construction</a:t>
            </a:r>
          </a:p>
          <a:p>
            <a:r>
              <a:rPr lang="en-US" b="1">
                <a:latin typeface="Arial Rounded MT Bold" pitchFamily="34" charset="0"/>
              </a:rPr>
              <a:t>Products developed &amp; intended to excel under the normal abuse of ranch life</a:t>
            </a:r>
          </a:p>
          <a:p>
            <a:r>
              <a:rPr lang="en-US" b="1">
                <a:solidFill>
                  <a:srgbClr val="0000FF"/>
                </a:solidFill>
                <a:latin typeface="Arial Rounded MT Bold" pitchFamily="34" charset="0"/>
              </a:rPr>
              <a:t>Simple diagnostic &amp; repair procedures</a:t>
            </a:r>
          </a:p>
          <a:p>
            <a:r>
              <a:rPr lang="en-US" b="1">
                <a:latin typeface="Arial Rounded MT Bold" pitchFamily="34" charset="0"/>
              </a:rPr>
              <a:t>Easy access to all key components</a:t>
            </a:r>
            <a:endParaRPr lang="en-US" b="1">
              <a:solidFill>
                <a:srgbClr val="0000FF"/>
              </a:solidFill>
              <a:latin typeface="Arial Rounded MT Bold" pitchFamily="34" charset="0"/>
            </a:endParaRPr>
          </a:p>
        </p:txBody>
      </p:sp>
      <p:pic>
        <p:nvPicPr>
          <p:cNvPr id="129029" name="Picture 5" descr="H:\Logos\WMF files\HYDRA BEDCCC re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77863"/>
            <a:ext cx="2514600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91146" name="Picture 10" descr="H:\PHOTOS\Grabber\Group 2\C\PIC00006.JPG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4" t="11349" b="11325"/>
          <a:stretch>
            <a:fillRect/>
          </a:stretch>
        </p:blipFill>
        <p:spPr bwMode="auto">
          <a:xfrm>
            <a:off x="1676400" y="2827338"/>
            <a:ext cx="5638800" cy="403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7391400" cy="1143000"/>
          </a:xfrm>
        </p:spPr>
        <p:txBody>
          <a:bodyPr/>
          <a:lstStyle/>
          <a:p>
            <a:pPr algn="ct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Bale Bed Hydraulics: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Valve “Feathering” Capability</a:t>
            </a:r>
            <a:endParaRPr lang="en-US"/>
          </a:p>
        </p:txBody>
      </p:sp>
      <p:pic>
        <p:nvPicPr>
          <p:cNvPr id="91147" name="Picture 11" descr="C:\My Documents\Triple C\Images\History\First HB\Chevy Scout.JPG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1"/>
          <a:stretch>
            <a:fillRect/>
          </a:stretch>
        </p:blipFill>
        <p:spPr bwMode="auto">
          <a:xfrm>
            <a:off x="1676400" y="2913063"/>
            <a:ext cx="7239000" cy="394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1828800" y="1828800"/>
            <a:ext cx="73152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Like a tractor front loader, a bale bed is used for many unique lifting &amp; loading tasks</a:t>
            </a:r>
          </a:p>
        </p:txBody>
      </p:sp>
      <p:sp>
        <p:nvSpPr>
          <p:cNvPr id="91145" name="AutoShape 9"/>
          <p:cNvSpPr>
            <a:spLocks noChangeArrowheads="1"/>
          </p:cNvSpPr>
          <p:nvPr/>
        </p:nvSpPr>
        <p:spPr bwMode="auto">
          <a:xfrm>
            <a:off x="5715000" y="2743200"/>
            <a:ext cx="3429000" cy="1905000"/>
          </a:xfrm>
          <a:prstGeom prst="star32">
            <a:avLst>
              <a:gd name="adj" fmla="val 44157"/>
            </a:avLst>
          </a:prstGeom>
          <a:solidFill>
            <a:srgbClr val="FFFF99"/>
          </a:solidFill>
          <a:ln w="25400">
            <a:solidFill>
              <a:srgbClr val="FB1138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r>
              <a:rPr 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Our Choice: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Fully-variable</a:t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manual controls!</a:t>
            </a:r>
            <a:endParaRPr lang="en-US"/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5791200" y="3429000"/>
            <a:ext cx="3186113" cy="253047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B11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In a tractor loader system, good valve metering is critical.</a:t>
            </a:r>
            <a:r>
              <a:rPr lang="en-US" sz="2000" b="1">
                <a:latin typeface="Tahoma" pitchFamily="34" charset="0"/>
              </a:rPr>
              <a:t> On-Off </a:t>
            </a:r>
            <a:r>
              <a:rPr lang="en-US" sz="2000">
                <a:latin typeface="Tahoma" pitchFamily="34" charset="0"/>
              </a:rPr>
              <a:t>solenoid valves just aren’t capable of providing the variable flow control necessary for smooth, safe operation of load handling equipment.</a:t>
            </a:r>
            <a:endParaRPr lang="en-US" sz="2000" b="1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4" grpId="0" animBg="1" autoUpdateAnimBg="0"/>
      <p:bldP spid="91145" grpId="0" animBg="1" autoUpdateAnimBg="0"/>
      <p:bldP spid="91148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110600" name="Picture 8" descr="C:\My Documents\Triple C\Images\History\Hydraulics\Husco 2 Bed.JPG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>
            <a:fillRect/>
          </a:stretch>
        </p:blipFill>
        <p:spPr bwMode="auto">
          <a:xfrm>
            <a:off x="1905000" y="2438400"/>
            <a:ext cx="70104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7391400" cy="1143000"/>
          </a:xfrm>
        </p:spPr>
        <p:txBody>
          <a:bodyPr/>
          <a:lstStyle/>
          <a:p>
            <a:pPr algn="ct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Bale Bed Hydraulics: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Valve Load Checks</a:t>
            </a:r>
            <a:endParaRPr lang="en-US"/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1752600" y="1905000"/>
            <a:ext cx="73152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Load Checks are integral to the design of Hydra Bed manual control valves, and have been </a:t>
            </a:r>
            <a:r>
              <a:rPr lang="en-US" sz="2800" b="1" u="sng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for 20 years</a:t>
            </a: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This key feature prevents unwanted load movement during spool shifting</a:t>
            </a:r>
          </a:p>
        </p:txBody>
      </p:sp>
      <p:sp>
        <p:nvSpPr>
          <p:cNvPr id="110598" name="AutoShape 6"/>
          <p:cNvSpPr>
            <a:spLocks noChangeArrowheads="1"/>
          </p:cNvSpPr>
          <p:nvPr/>
        </p:nvSpPr>
        <p:spPr bwMode="auto">
          <a:xfrm>
            <a:off x="4800600" y="4953000"/>
            <a:ext cx="4343400" cy="1676400"/>
          </a:xfrm>
          <a:prstGeom prst="star32">
            <a:avLst>
              <a:gd name="adj" fmla="val 46819"/>
            </a:avLst>
          </a:prstGeom>
          <a:solidFill>
            <a:srgbClr val="FFFF99"/>
          </a:solidFill>
          <a:ln w="25400">
            <a:solidFill>
              <a:srgbClr val="FB1138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r>
              <a:rPr 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Our Choice: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r>
              <a:rPr lang="en-US" b="1" u="sng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Load check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-equipped</a:t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manual valves for</a:t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20 years!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build="p" animBg="1" autoUpdateAnimBg="0"/>
      <p:bldP spid="110598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7391400" cy="1143000"/>
          </a:xfrm>
        </p:spPr>
        <p:txBody>
          <a:bodyPr/>
          <a:lstStyle/>
          <a:p>
            <a:pPr algn="ct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Hydraulics: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Control Valve Summary</a:t>
            </a:r>
            <a:endParaRPr lang="en-US"/>
          </a:p>
        </p:txBody>
      </p:sp>
      <p:pic>
        <p:nvPicPr>
          <p:cNvPr id="114694" name="Picture 6" descr="C:\My Documents\Triple C\Images\History\Hydraulics\Husco 2-s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5000"/>
          <a:stretch>
            <a:fillRect/>
          </a:stretch>
        </p:blipFill>
        <p:spPr bwMode="auto">
          <a:xfrm>
            <a:off x="1676400" y="1839913"/>
            <a:ext cx="5867400" cy="501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6096000" y="1905000"/>
            <a:ext cx="30480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Simplicity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Ruggedness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Dependability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Excellent metering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Superior control of fast-moving, heavy loads</a:t>
            </a:r>
          </a:p>
        </p:txBody>
      </p:sp>
      <p:sp>
        <p:nvSpPr>
          <p:cNvPr id="114693" name="AutoShape 5"/>
          <p:cNvSpPr>
            <a:spLocks noChangeArrowheads="1"/>
          </p:cNvSpPr>
          <p:nvPr/>
        </p:nvSpPr>
        <p:spPr bwMode="auto">
          <a:xfrm>
            <a:off x="2057400" y="5029200"/>
            <a:ext cx="4343400" cy="1676400"/>
          </a:xfrm>
          <a:prstGeom prst="star32">
            <a:avLst>
              <a:gd name="adj" fmla="val 46819"/>
            </a:avLst>
          </a:prstGeom>
          <a:solidFill>
            <a:srgbClr val="FFFF99"/>
          </a:solidFill>
          <a:ln w="25400">
            <a:solidFill>
              <a:srgbClr val="FB1138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r>
              <a:rPr 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Our Choice: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r>
              <a:rPr lang="en-US" b="1" u="sng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Trouble-Free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/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manual valves for</a:t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20 years!</a:t>
            </a:r>
            <a:endParaRPr lang="en-US"/>
          </a:p>
        </p:txBody>
      </p:sp>
      <p:pic>
        <p:nvPicPr>
          <p:cNvPr id="114695" name="Picture 7" descr="H:\Logos\WMF files\HYDRA BEDCCC red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2514600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 build="p" autoUpdateAnimBg="0"/>
      <p:bldP spid="114693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11618" name="Rectangle 3074"/>
          <p:cNvSpPr>
            <a:spLocks noGrp="1" noChangeArrowheads="1"/>
          </p:cNvSpPr>
          <p:nvPr>
            <p:ph type="title"/>
          </p:nvPr>
        </p:nvSpPr>
        <p:spPr>
          <a:xfrm>
            <a:off x="2971800" y="304800"/>
            <a:ext cx="6172200" cy="1143000"/>
          </a:xfrm>
        </p:spPr>
        <p:txBody>
          <a:bodyPr/>
          <a:lstStyle/>
          <a:p>
            <a:pPr algn="ctr"/>
            <a:r>
              <a:rPr lang="en-US" sz="3200" i="1">
                <a:latin typeface="Arial" charset="0"/>
              </a:rPr>
              <a:t>1979-1981 Proving Ground:</a:t>
            </a:r>
            <a:r>
              <a:rPr lang="en-US" i="1">
                <a:latin typeface="Arial" charset="0"/>
              </a:rPr>
              <a:t> </a:t>
            </a:r>
            <a:br>
              <a:rPr lang="en-US" i="1"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PTO-Driven Pump</a:t>
            </a:r>
            <a:endParaRPr lang="en-US"/>
          </a:p>
        </p:txBody>
      </p:sp>
      <p:pic>
        <p:nvPicPr>
          <p:cNvPr id="111620" name="Picture 3076" descr="H:\Logos\WMF files\HYDRA BEDCCC re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514600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9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1677988" y="1828800"/>
            <a:ext cx="7466012" cy="5029200"/>
          </a:xfrm>
          <a:solidFill>
            <a:srgbClr val="FFFFFF"/>
          </a:solidFill>
        </p:spPr>
        <p:txBody>
          <a:bodyPr/>
          <a:lstStyle/>
          <a:p>
            <a:r>
              <a:rPr lang="en-US" sz="3600"/>
              <a:t>Quickly discovered that hay bale loading, feeding &amp; unrolling was a totally different operation than dumping &amp; lowering a grain box once every few hours.</a:t>
            </a:r>
          </a:p>
          <a:p>
            <a:r>
              <a:rPr lang="en-US" sz="3600">
                <a:solidFill>
                  <a:srgbClr val="0000FF"/>
                </a:solidFill>
              </a:rPr>
              <a:t>Was always stopping, shifting transmission to neutral, re-engaging clutch to get hydraulic power</a:t>
            </a:r>
          </a:p>
          <a:p>
            <a:r>
              <a:rPr lang="en-US" sz="3600" b="1">
                <a:solidFill>
                  <a:srgbClr val="FF3300"/>
                </a:solidFill>
              </a:rPr>
              <a:t>Decided to research 12-volt hydraulics</a:t>
            </a:r>
            <a:endParaRPr lang="en-US" sz="36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125958" name="Picture 6" descr="D:\Hay Feeding\Tootsie Roll Cows sn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5"/>
          <a:stretch>
            <a:fillRect/>
          </a:stretch>
        </p:blipFill>
        <p:spPr bwMode="auto">
          <a:xfrm>
            <a:off x="1905000" y="1952625"/>
            <a:ext cx="7239000" cy="4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915400" cy="1143000"/>
          </a:xfrm>
        </p:spPr>
        <p:txBody>
          <a:bodyPr/>
          <a:lstStyle/>
          <a:p>
            <a:pPr algn="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Hydraulic Systems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2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Dependable Clutch Pump &amp; Manual Valve!</a:t>
            </a:r>
            <a:r>
              <a:rPr lang="en-US" sz="36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en-US"/>
          </a:p>
        </p:txBody>
      </p:sp>
      <p:grpSp>
        <p:nvGrpSpPr>
          <p:cNvPr id="125961" name="Group 9"/>
          <p:cNvGrpSpPr>
            <a:grpSpLocks/>
          </p:cNvGrpSpPr>
          <p:nvPr/>
        </p:nvGrpSpPr>
        <p:grpSpPr bwMode="auto">
          <a:xfrm>
            <a:off x="1600200" y="1828800"/>
            <a:ext cx="4724400" cy="2362200"/>
            <a:chOff x="1008" y="1152"/>
            <a:chExt cx="2976" cy="1488"/>
          </a:xfrm>
        </p:grpSpPr>
        <p:sp>
          <p:nvSpPr>
            <p:cNvPr id="125957" name="AutoShape 5"/>
            <p:cNvSpPr>
              <a:spLocks noChangeArrowheads="1"/>
            </p:cNvSpPr>
            <p:nvPr/>
          </p:nvSpPr>
          <p:spPr bwMode="auto">
            <a:xfrm>
              <a:off x="1008" y="1152"/>
              <a:ext cx="2976" cy="1488"/>
            </a:xfrm>
            <a:prstGeom prst="star32">
              <a:avLst>
                <a:gd name="adj" fmla="val 46819"/>
              </a:avLst>
            </a:prstGeom>
            <a:solidFill>
              <a:srgbClr val="FFFF99"/>
            </a:solidFill>
            <a:ln w="25400">
              <a:solidFill>
                <a:srgbClr val="FB1138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r>
                <a:rPr lang="en-US" sz="20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Our Committment:</a:t>
              </a: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endParaRPr>
            </a:p>
            <a:p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Powerful, Simple, </a:t>
              </a:r>
              <a:b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</a:b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Dependable                </a:t>
              </a:r>
              <a:b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</a:b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Hydraulics for over </a:t>
              </a:r>
              <a:b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</a:b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20 years!</a:t>
              </a:r>
              <a:endParaRPr lang="en-US"/>
            </a:p>
          </p:txBody>
        </p:sp>
        <p:pic>
          <p:nvPicPr>
            <p:cNvPr id="125959" name="Picture 7" descr="H:\Logos\WMF files\HYDRA BEDCCC red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776"/>
              <a:ext cx="1008" cy="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5960" name="Picture 8" descr="H:\Logos\WMF files\HYDRA BEDCCC red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24384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35181" name="Oval 13"/>
          <p:cNvSpPr>
            <a:spLocks noChangeArrowheads="1"/>
          </p:cNvSpPr>
          <p:nvPr/>
        </p:nvSpPr>
        <p:spPr bwMode="auto">
          <a:xfrm>
            <a:off x="4114800" y="5257800"/>
            <a:ext cx="1524000" cy="1447800"/>
          </a:xfrm>
          <a:prstGeom prst="ellipse">
            <a:avLst/>
          </a:prstGeom>
          <a:solidFill>
            <a:srgbClr val="C0C0C0"/>
          </a:solidFill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8839200" cy="609600"/>
          </a:xfrm>
        </p:spPr>
        <p:txBody>
          <a:bodyPr/>
          <a:lstStyle/>
          <a:p>
            <a:pPr algn="r"/>
            <a:r>
              <a:rPr lang="en-US" sz="4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Bale Bed Hydraulic Systems:</a:t>
            </a:r>
            <a:br>
              <a:rPr lang="en-US" sz="4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44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Calculating Cylinder Force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en-US"/>
          </a:p>
        </p:txBody>
      </p:sp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1676400" y="3276600"/>
            <a:ext cx="7467600" cy="1079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3200">
                <a:latin typeface="Arial" charset="0"/>
              </a:rPr>
              <a:t>The mathematic formula for calculating </a:t>
            </a:r>
            <a:r>
              <a:rPr lang="en-US" sz="3200" u="sng">
                <a:latin typeface="Arial" charset="0"/>
              </a:rPr>
              <a:t>Hydraulic Cylinder Force</a:t>
            </a:r>
            <a:r>
              <a:rPr lang="en-US" sz="3200">
                <a:latin typeface="Arial" charset="0"/>
              </a:rPr>
              <a:t> is very simple:</a:t>
            </a:r>
            <a:endParaRPr lang="en-US"/>
          </a:p>
        </p:txBody>
      </p:sp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1676400" y="4435475"/>
            <a:ext cx="7239000" cy="604838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3200">
                <a:solidFill>
                  <a:srgbClr val="0000FF"/>
                </a:solidFill>
                <a:latin typeface="Arial Narrow" pitchFamily="34" charset="0"/>
              </a:rPr>
              <a:t>Inside Area</a:t>
            </a:r>
            <a:r>
              <a:rPr lang="en-US" sz="3200">
                <a:latin typeface="Arial Narrow" pitchFamily="34" charset="0"/>
              </a:rPr>
              <a:t>  -   </a:t>
            </a:r>
            <a:r>
              <a:rPr lang="en-US" sz="3200">
                <a:solidFill>
                  <a:srgbClr val="996633"/>
                </a:solidFill>
                <a:latin typeface="Arial Narrow" pitchFamily="34" charset="0"/>
              </a:rPr>
              <a:t>Shaft Area</a:t>
            </a:r>
            <a:r>
              <a:rPr lang="en-US" sz="3200">
                <a:latin typeface="Arial Narrow" pitchFamily="34" charset="0"/>
              </a:rPr>
              <a:t>  x   </a:t>
            </a:r>
            <a:r>
              <a:rPr lang="en-US" sz="3200">
                <a:solidFill>
                  <a:srgbClr val="FF3300"/>
                </a:solidFill>
                <a:latin typeface="Arial Narrow" pitchFamily="34" charset="0"/>
              </a:rPr>
              <a:t>System Pressure</a:t>
            </a:r>
            <a:endParaRPr lang="en-US"/>
          </a:p>
        </p:txBody>
      </p:sp>
      <p:sp>
        <p:nvSpPr>
          <p:cNvPr id="135178" name="Oval 10"/>
          <p:cNvSpPr>
            <a:spLocks noChangeArrowheads="1"/>
          </p:cNvSpPr>
          <p:nvPr/>
        </p:nvSpPr>
        <p:spPr bwMode="auto">
          <a:xfrm>
            <a:off x="1981200" y="5257800"/>
            <a:ext cx="1524000" cy="1447800"/>
          </a:xfrm>
          <a:prstGeom prst="ellipse">
            <a:avLst/>
          </a:prstGeom>
          <a:solidFill>
            <a:srgbClr val="C0C0C0"/>
          </a:solidFill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5179" name="Oval 11"/>
          <p:cNvSpPr>
            <a:spLocks noChangeArrowheads="1"/>
          </p:cNvSpPr>
          <p:nvPr/>
        </p:nvSpPr>
        <p:spPr bwMode="auto">
          <a:xfrm>
            <a:off x="4572000" y="5651500"/>
            <a:ext cx="609600" cy="609600"/>
          </a:xfrm>
          <a:prstGeom prst="ellipse">
            <a:avLst/>
          </a:prstGeom>
          <a:solidFill>
            <a:schemeClr val="tx1"/>
          </a:solidFill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6532563" y="5395913"/>
            <a:ext cx="2244725" cy="996950"/>
          </a:xfrm>
          <a:prstGeom prst="rect">
            <a:avLst/>
          </a:prstGeom>
          <a:solidFill>
            <a:srgbClr val="C0C0C0"/>
          </a:solidFill>
          <a:ln w="508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800">
                <a:latin typeface="Arial Narrow" pitchFamily="34" charset="0"/>
              </a:rPr>
              <a:t>Pounds/Square</a:t>
            </a:r>
            <a:br>
              <a:rPr lang="en-US" sz="2800">
                <a:latin typeface="Arial Narrow" pitchFamily="34" charset="0"/>
              </a:rPr>
            </a:br>
            <a:r>
              <a:rPr lang="en-US" sz="2800">
                <a:latin typeface="Arial Narrow" pitchFamily="34" charset="0"/>
              </a:rPr>
              <a:t> Inch</a:t>
            </a:r>
            <a:endParaRPr lang="en-US"/>
          </a:p>
        </p:txBody>
      </p:sp>
      <p:sp>
        <p:nvSpPr>
          <p:cNvPr id="135182" name="Text Box 14"/>
          <p:cNvSpPr txBox="1">
            <a:spLocks noChangeArrowheads="1"/>
          </p:cNvSpPr>
          <p:nvPr/>
        </p:nvSpPr>
        <p:spPr bwMode="auto">
          <a:xfrm>
            <a:off x="1676400" y="1828800"/>
            <a:ext cx="7467600" cy="1385888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800">
                <a:latin typeface="Arial" charset="0"/>
              </a:rPr>
              <a:t>The result will be expressed in pounds. For systems with dual cylinders, multiply by 2. Dividing by 2,000 gives force in</a:t>
            </a:r>
            <a:r>
              <a:rPr lang="en-US" sz="2800" b="1">
                <a:latin typeface="Arial" charset="0"/>
              </a:rPr>
              <a:t> </a:t>
            </a:r>
            <a:r>
              <a:rPr lang="en-US" sz="2800" b="1" u="sng">
                <a:latin typeface="Arial" charset="0"/>
              </a:rPr>
              <a:t>Tons</a:t>
            </a:r>
            <a:r>
              <a:rPr lang="en-US" sz="2800" b="1">
                <a:latin typeface="Arial" charset="0"/>
              </a:rPr>
              <a:t>.</a:t>
            </a:r>
            <a:endParaRPr lang="en-US">
              <a:solidFill>
                <a:srgbClr val="336600"/>
              </a:solidFill>
            </a:endParaRPr>
          </a:p>
        </p:txBody>
      </p:sp>
      <p:sp>
        <p:nvSpPr>
          <p:cNvPr id="135184" name="Text Box 16"/>
          <p:cNvSpPr txBox="1">
            <a:spLocks noChangeArrowheads="1"/>
          </p:cNvSpPr>
          <p:nvPr/>
        </p:nvSpPr>
        <p:spPr bwMode="auto">
          <a:xfrm>
            <a:off x="3511550" y="5168900"/>
            <a:ext cx="5556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8800" b="1">
                <a:latin typeface="Arial" charset="0"/>
              </a:rPr>
              <a:t>-</a:t>
            </a:r>
            <a:endParaRPr lang="en-US"/>
          </a:p>
        </p:txBody>
      </p:sp>
      <p:sp>
        <p:nvSpPr>
          <p:cNvPr id="135185" name="Text Box 17"/>
          <p:cNvSpPr txBox="1">
            <a:spLocks noChangeArrowheads="1"/>
          </p:cNvSpPr>
          <p:nvPr/>
        </p:nvSpPr>
        <p:spPr bwMode="auto">
          <a:xfrm>
            <a:off x="5662613" y="5321300"/>
            <a:ext cx="566737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6600" b="1">
                <a:latin typeface="Arial Narrow" pitchFamily="34" charset="0"/>
              </a:rPr>
              <a:t>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81" grpId="0" animBg="1"/>
      <p:bldP spid="135176" grpId="0" animBg="1" autoUpdateAnimBg="0"/>
      <p:bldP spid="135177" grpId="0" animBg="1" autoUpdateAnimBg="0"/>
      <p:bldP spid="135178" grpId="0" animBg="1"/>
      <p:bldP spid="135179" grpId="0" animBg="1"/>
      <p:bldP spid="135180" grpId="0" animBg="1" autoUpdateAnimBg="0"/>
      <p:bldP spid="135182" grpId="0" animBg="1" autoUpdateAnimBg="0"/>
      <p:bldP spid="135184" grpId="0" autoUpdateAnimBg="0"/>
      <p:bldP spid="135185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6172200" cy="1143000"/>
          </a:xfrm>
        </p:spPr>
        <p:txBody>
          <a:bodyPr rIns="457200"/>
          <a:lstStyle/>
          <a:p>
            <a:pPr algn="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Lift Cylinder </a:t>
            </a:r>
            <a:b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Effective Area</a:t>
            </a:r>
            <a:endParaRPr lang="en-US"/>
          </a:p>
        </p:txBody>
      </p:sp>
      <p:pic>
        <p:nvPicPr>
          <p:cNvPr id="131079" name="Picture 7" descr="H:\Logos\WMF files\HYDRA BEDCCC red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3657600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84" name="Oval 12"/>
          <p:cNvSpPr>
            <a:spLocks noChangeAspect="1" noChangeArrowheads="1"/>
          </p:cNvSpPr>
          <p:nvPr/>
        </p:nvSpPr>
        <p:spPr bwMode="auto">
          <a:xfrm>
            <a:off x="3048000" y="2209800"/>
            <a:ext cx="4341813" cy="4341813"/>
          </a:xfrm>
          <a:prstGeom prst="ellipse">
            <a:avLst/>
          </a:prstGeom>
          <a:noFill/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096" name="Oval 24"/>
          <p:cNvSpPr>
            <a:spLocks noChangeAspect="1" noChangeArrowheads="1"/>
          </p:cNvSpPr>
          <p:nvPr/>
        </p:nvSpPr>
        <p:spPr bwMode="auto">
          <a:xfrm>
            <a:off x="3048000" y="2209800"/>
            <a:ext cx="4341813" cy="4341813"/>
          </a:xfrm>
          <a:prstGeom prst="ellipse">
            <a:avLst/>
          </a:prstGeom>
          <a:solidFill>
            <a:srgbClr val="C0C0C0"/>
          </a:solidFill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086" name="Oval 14"/>
          <p:cNvSpPr>
            <a:spLocks noChangeArrowheads="1"/>
          </p:cNvSpPr>
          <p:nvPr/>
        </p:nvSpPr>
        <p:spPr bwMode="auto">
          <a:xfrm>
            <a:off x="4572000" y="3733800"/>
            <a:ext cx="1371600" cy="1371600"/>
          </a:xfrm>
          <a:prstGeom prst="ellipse">
            <a:avLst/>
          </a:prstGeom>
          <a:solidFill>
            <a:srgbClr val="FF99CC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095" name="Rectangle 23"/>
          <p:cNvSpPr>
            <a:spLocks noChangeArrowheads="1"/>
          </p:cNvSpPr>
          <p:nvPr/>
        </p:nvSpPr>
        <p:spPr bwMode="auto">
          <a:xfrm>
            <a:off x="2033588" y="2057400"/>
            <a:ext cx="2995612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Arial" charset="0"/>
              </a:rPr>
              <a:t>Total Effective </a:t>
            </a:r>
            <a:br>
              <a:rPr lang="en-US">
                <a:solidFill>
                  <a:srgbClr val="FF3300"/>
                </a:solidFill>
                <a:latin typeface="Arial" charset="0"/>
              </a:rPr>
            </a:br>
            <a:r>
              <a:rPr lang="en-US">
                <a:solidFill>
                  <a:srgbClr val="FF3300"/>
                </a:solidFill>
                <a:latin typeface="Arial" charset="0"/>
              </a:rPr>
              <a:t>Lifting Area</a:t>
            </a:r>
            <a:r>
              <a:rPr lang="en-US" b="1">
                <a:solidFill>
                  <a:srgbClr val="FF3300"/>
                </a:solidFill>
                <a:latin typeface="Arial" charset="0"/>
              </a:rPr>
              <a:t/>
            </a:r>
            <a:br>
              <a:rPr lang="en-US" b="1">
                <a:solidFill>
                  <a:srgbClr val="FF3300"/>
                </a:solidFill>
                <a:latin typeface="Arial" charset="0"/>
              </a:rPr>
            </a:br>
            <a:r>
              <a:rPr lang="en-US" b="1">
                <a:solidFill>
                  <a:srgbClr val="FF3300"/>
                </a:solidFill>
                <a:latin typeface="Arial" charset="0"/>
              </a:rPr>
              <a:t>14.1 Square Inches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1085" name="Rectangle 13"/>
          <p:cNvSpPr>
            <a:spLocks noChangeArrowheads="1"/>
          </p:cNvSpPr>
          <p:nvPr/>
        </p:nvSpPr>
        <p:spPr bwMode="auto">
          <a:xfrm>
            <a:off x="7391400" y="4648200"/>
            <a:ext cx="1371600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Inside Diameter</a:t>
            </a:r>
            <a:br>
              <a:rPr lang="en-US">
                <a:solidFill>
                  <a:srgbClr val="0000FF"/>
                </a:solidFill>
              </a:rPr>
            </a:br>
            <a:r>
              <a:rPr lang="en-US">
                <a:solidFill>
                  <a:srgbClr val="0000FF"/>
                </a:solidFill>
              </a:rPr>
              <a:t>4-1/2”</a:t>
            </a:r>
          </a:p>
        </p:txBody>
      </p:sp>
      <p:sp>
        <p:nvSpPr>
          <p:cNvPr id="131094" name="Rectangle 22"/>
          <p:cNvSpPr>
            <a:spLocks noChangeArrowheads="1"/>
          </p:cNvSpPr>
          <p:nvPr/>
        </p:nvSpPr>
        <p:spPr bwMode="auto">
          <a:xfrm>
            <a:off x="5105400" y="5029200"/>
            <a:ext cx="1447800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/>
              <a:t>Shaft Diameter</a:t>
            </a:r>
            <a:br>
              <a:rPr lang="en-US"/>
            </a:br>
            <a:r>
              <a:rPr lang="en-US"/>
              <a:t>1-1/2”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131088" name="Line 16"/>
          <p:cNvSpPr>
            <a:spLocks noChangeShapeType="1"/>
          </p:cNvSpPr>
          <p:nvPr/>
        </p:nvSpPr>
        <p:spPr bwMode="auto">
          <a:xfrm>
            <a:off x="2057400" y="4419600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089" name="Line 17"/>
          <p:cNvSpPr>
            <a:spLocks noChangeShapeType="1"/>
          </p:cNvSpPr>
          <p:nvPr/>
        </p:nvSpPr>
        <p:spPr bwMode="auto">
          <a:xfrm flipH="1">
            <a:off x="7315200" y="4419600"/>
            <a:ext cx="9144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1093" name="Line 21"/>
          <p:cNvSpPr>
            <a:spLocks noChangeShapeType="1"/>
          </p:cNvSpPr>
          <p:nvPr/>
        </p:nvSpPr>
        <p:spPr bwMode="auto">
          <a:xfrm flipH="1">
            <a:off x="5943600" y="4419600"/>
            <a:ext cx="914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1092" name="Line 20"/>
          <p:cNvSpPr>
            <a:spLocks noChangeShapeType="1"/>
          </p:cNvSpPr>
          <p:nvPr/>
        </p:nvSpPr>
        <p:spPr bwMode="auto">
          <a:xfrm>
            <a:off x="3505200" y="4419600"/>
            <a:ext cx="1066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098" name="Line 26"/>
          <p:cNvSpPr>
            <a:spLocks noChangeShapeType="1"/>
          </p:cNvSpPr>
          <p:nvPr/>
        </p:nvSpPr>
        <p:spPr bwMode="auto">
          <a:xfrm flipH="1">
            <a:off x="6248400" y="2743200"/>
            <a:ext cx="1676400" cy="762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1099" name="Rectangle 27"/>
          <p:cNvSpPr>
            <a:spLocks noChangeArrowheads="1"/>
          </p:cNvSpPr>
          <p:nvPr/>
        </p:nvSpPr>
        <p:spPr bwMode="auto">
          <a:xfrm>
            <a:off x="6400800" y="1870075"/>
            <a:ext cx="2555875" cy="87312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Arial" charset="0"/>
              </a:rPr>
              <a:t>System Pressure</a:t>
            </a:r>
            <a:br>
              <a:rPr lang="en-US">
                <a:solidFill>
                  <a:srgbClr val="FF3300"/>
                </a:solidFill>
                <a:latin typeface="Arial" charset="0"/>
              </a:rPr>
            </a:br>
            <a:r>
              <a:rPr lang="en-US" b="1">
                <a:solidFill>
                  <a:srgbClr val="FF3300"/>
                </a:solidFill>
                <a:latin typeface="Arial" charset="0"/>
              </a:rPr>
              <a:t>2,500 PSI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1100" name="Rectangle 28"/>
          <p:cNvSpPr>
            <a:spLocks noChangeArrowheads="1"/>
          </p:cNvSpPr>
          <p:nvPr/>
        </p:nvSpPr>
        <p:spPr bwMode="auto">
          <a:xfrm>
            <a:off x="1828800" y="3810000"/>
            <a:ext cx="3062288" cy="2152650"/>
          </a:xfrm>
          <a:prstGeom prst="rect">
            <a:avLst/>
          </a:prstGeom>
          <a:solidFill>
            <a:srgbClr val="FFFF99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4400">
                <a:latin typeface="Arial" charset="0"/>
              </a:rPr>
              <a:t>Total Force</a:t>
            </a:r>
            <a:br>
              <a:rPr lang="en-US" sz="4400">
                <a:latin typeface="Arial" charset="0"/>
              </a:rPr>
            </a:br>
            <a:r>
              <a:rPr lang="en-US" sz="4400">
                <a:latin typeface="Arial" charset="0"/>
              </a:rPr>
              <a:t>Generated</a:t>
            </a:r>
            <a:br>
              <a:rPr lang="en-US" sz="4400">
                <a:latin typeface="Arial" charset="0"/>
              </a:rPr>
            </a:br>
            <a:r>
              <a:rPr lang="en-US" sz="4400" b="1">
                <a:solidFill>
                  <a:srgbClr val="FF3300"/>
                </a:solidFill>
                <a:latin typeface="Arial" charset="0"/>
              </a:rPr>
              <a:t>17.6</a:t>
            </a:r>
            <a:r>
              <a:rPr lang="en-US" sz="4400" b="1">
                <a:latin typeface="Arial" charset="0"/>
              </a:rPr>
              <a:t> Tons</a:t>
            </a:r>
            <a:endParaRPr lang="en-US" b="1">
              <a:solidFill>
                <a:srgbClr val="FF33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3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13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autoUpdateAnimBg="0"/>
      <p:bldP spid="131084" grpId="0" animBg="1"/>
      <p:bldP spid="131096" grpId="0" animBg="1"/>
      <p:bldP spid="131086" grpId="0" animBg="1"/>
      <p:bldP spid="131095" grpId="0" animBg="1" autoUpdateAnimBg="0"/>
      <p:bldP spid="131085" grpId="0" animBg="1" autoUpdateAnimBg="0"/>
      <p:bldP spid="131094" grpId="0" animBg="1" autoUpdateAnimBg="0"/>
      <p:bldP spid="131088" grpId="0" animBg="1"/>
      <p:bldP spid="131089" grpId="0" animBg="1"/>
      <p:bldP spid="131093" grpId="0" animBg="1"/>
      <p:bldP spid="131092" grpId="0" animBg="1"/>
      <p:bldP spid="131098" grpId="0" animBg="1"/>
      <p:bldP spid="131099" grpId="0" animBg="1" autoUpdateAnimBg="0"/>
      <p:bldP spid="131100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6172200" cy="1143000"/>
          </a:xfrm>
        </p:spPr>
        <p:txBody>
          <a:bodyPr rIns="457200"/>
          <a:lstStyle/>
          <a:p>
            <a:pPr algn="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Lift Cylinder </a:t>
            </a:r>
            <a:b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Effective Area</a:t>
            </a:r>
            <a:endParaRPr lang="en-US"/>
          </a:p>
        </p:txBody>
      </p:sp>
      <p:sp>
        <p:nvSpPr>
          <p:cNvPr id="133124" name="Oval 4"/>
          <p:cNvSpPr>
            <a:spLocks noChangeAspect="1" noChangeArrowheads="1"/>
          </p:cNvSpPr>
          <p:nvPr/>
        </p:nvSpPr>
        <p:spPr bwMode="auto">
          <a:xfrm>
            <a:off x="3048000" y="2209800"/>
            <a:ext cx="4341813" cy="4341813"/>
          </a:xfrm>
          <a:prstGeom prst="ellipse">
            <a:avLst/>
          </a:prstGeom>
          <a:noFill/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25" name="Oval 5"/>
          <p:cNvSpPr>
            <a:spLocks noChangeAspect="1" noChangeArrowheads="1"/>
          </p:cNvSpPr>
          <p:nvPr/>
        </p:nvSpPr>
        <p:spPr bwMode="auto">
          <a:xfrm>
            <a:off x="3048000" y="2209800"/>
            <a:ext cx="4341813" cy="4341813"/>
          </a:xfrm>
          <a:prstGeom prst="ellipse">
            <a:avLst/>
          </a:prstGeom>
          <a:solidFill>
            <a:srgbClr val="C0C0C0"/>
          </a:solidFill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26" name="Oval 6"/>
          <p:cNvSpPr>
            <a:spLocks noChangeArrowheads="1"/>
          </p:cNvSpPr>
          <p:nvPr/>
        </p:nvSpPr>
        <p:spPr bwMode="auto">
          <a:xfrm>
            <a:off x="4572000" y="3733800"/>
            <a:ext cx="1371600" cy="1371600"/>
          </a:xfrm>
          <a:prstGeom prst="ellipse">
            <a:avLst/>
          </a:prstGeom>
          <a:solidFill>
            <a:srgbClr val="FF99CC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27" name="Rectangle 7"/>
          <p:cNvSpPr>
            <a:spLocks noChangeArrowheads="1"/>
          </p:cNvSpPr>
          <p:nvPr/>
        </p:nvSpPr>
        <p:spPr bwMode="auto">
          <a:xfrm>
            <a:off x="2033588" y="2057400"/>
            <a:ext cx="2995612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Arial" charset="0"/>
              </a:rPr>
              <a:t>Total Effective </a:t>
            </a:r>
            <a:br>
              <a:rPr lang="en-US">
                <a:solidFill>
                  <a:srgbClr val="FF3300"/>
                </a:solidFill>
                <a:latin typeface="Arial" charset="0"/>
              </a:rPr>
            </a:br>
            <a:r>
              <a:rPr lang="en-US">
                <a:solidFill>
                  <a:srgbClr val="FF3300"/>
                </a:solidFill>
                <a:latin typeface="Arial" charset="0"/>
              </a:rPr>
              <a:t>Lifting Area</a:t>
            </a:r>
            <a:r>
              <a:rPr lang="en-US" b="1">
                <a:solidFill>
                  <a:srgbClr val="FF3300"/>
                </a:solidFill>
                <a:latin typeface="Arial" charset="0"/>
              </a:rPr>
              <a:t/>
            </a:r>
            <a:br>
              <a:rPr lang="en-US" b="1">
                <a:solidFill>
                  <a:srgbClr val="FF3300"/>
                </a:solidFill>
                <a:latin typeface="Arial" charset="0"/>
              </a:rPr>
            </a:br>
            <a:r>
              <a:rPr lang="en-US" b="1">
                <a:solidFill>
                  <a:srgbClr val="FF3300"/>
                </a:solidFill>
                <a:latin typeface="Arial" charset="0"/>
              </a:rPr>
              <a:t>14.1 Square Inches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7391400" y="4648200"/>
            <a:ext cx="1371600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Inside Diameter</a:t>
            </a:r>
            <a:br>
              <a:rPr lang="en-US">
                <a:solidFill>
                  <a:srgbClr val="0000FF"/>
                </a:solidFill>
              </a:rPr>
            </a:br>
            <a:r>
              <a:rPr lang="en-US">
                <a:solidFill>
                  <a:srgbClr val="0000FF"/>
                </a:solidFill>
              </a:rPr>
              <a:t>4-1/2”</a:t>
            </a:r>
          </a:p>
        </p:txBody>
      </p:sp>
      <p:sp>
        <p:nvSpPr>
          <p:cNvPr id="133129" name="Rectangle 9"/>
          <p:cNvSpPr>
            <a:spLocks noChangeArrowheads="1"/>
          </p:cNvSpPr>
          <p:nvPr/>
        </p:nvSpPr>
        <p:spPr bwMode="auto">
          <a:xfrm>
            <a:off x="5105400" y="5029200"/>
            <a:ext cx="1447800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/>
              <a:t>Shaft Diameter</a:t>
            </a:r>
            <a:br>
              <a:rPr lang="en-US"/>
            </a:br>
            <a:r>
              <a:rPr lang="en-US"/>
              <a:t>1-1/2”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133130" name="Line 10"/>
          <p:cNvSpPr>
            <a:spLocks noChangeShapeType="1"/>
          </p:cNvSpPr>
          <p:nvPr/>
        </p:nvSpPr>
        <p:spPr bwMode="auto">
          <a:xfrm>
            <a:off x="2057400" y="4419600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31" name="Line 11"/>
          <p:cNvSpPr>
            <a:spLocks noChangeShapeType="1"/>
          </p:cNvSpPr>
          <p:nvPr/>
        </p:nvSpPr>
        <p:spPr bwMode="auto">
          <a:xfrm flipH="1">
            <a:off x="7315200" y="4419600"/>
            <a:ext cx="9144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132" name="Line 12"/>
          <p:cNvSpPr>
            <a:spLocks noChangeShapeType="1"/>
          </p:cNvSpPr>
          <p:nvPr/>
        </p:nvSpPr>
        <p:spPr bwMode="auto">
          <a:xfrm flipH="1">
            <a:off x="5943600" y="4419600"/>
            <a:ext cx="914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133" name="Line 13"/>
          <p:cNvSpPr>
            <a:spLocks noChangeShapeType="1"/>
          </p:cNvSpPr>
          <p:nvPr/>
        </p:nvSpPr>
        <p:spPr bwMode="auto">
          <a:xfrm>
            <a:off x="3505200" y="4419600"/>
            <a:ext cx="1066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35" name="Line 15"/>
          <p:cNvSpPr>
            <a:spLocks noChangeShapeType="1"/>
          </p:cNvSpPr>
          <p:nvPr/>
        </p:nvSpPr>
        <p:spPr bwMode="auto">
          <a:xfrm flipH="1">
            <a:off x="6248400" y="2743200"/>
            <a:ext cx="1676400" cy="762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136" name="Rectangle 16"/>
          <p:cNvSpPr>
            <a:spLocks noChangeArrowheads="1"/>
          </p:cNvSpPr>
          <p:nvPr/>
        </p:nvSpPr>
        <p:spPr bwMode="auto">
          <a:xfrm>
            <a:off x="6400800" y="1870075"/>
            <a:ext cx="2555875" cy="87312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Arial" charset="0"/>
              </a:rPr>
              <a:t>System Pressure</a:t>
            </a:r>
            <a:br>
              <a:rPr lang="en-US">
                <a:solidFill>
                  <a:srgbClr val="FF3300"/>
                </a:solidFill>
                <a:latin typeface="Arial" charset="0"/>
              </a:rPr>
            </a:br>
            <a:r>
              <a:rPr lang="en-US" b="1">
                <a:solidFill>
                  <a:srgbClr val="FF3300"/>
                </a:solidFill>
                <a:latin typeface="Arial" charset="0"/>
              </a:rPr>
              <a:t>2,200 PSI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3137" name="Rectangle 17"/>
          <p:cNvSpPr>
            <a:spLocks noChangeArrowheads="1"/>
          </p:cNvSpPr>
          <p:nvPr/>
        </p:nvSpPr>
        <p:spPr bwMode="auto">
          <a:xfrm>
            <a:off x="1828800" y="3810000"/>
            <a:ext cx="3062288" cy="2152650"/>
          </a:xfrm>
          <a:prstGeom prst="rect">
            <a:avLst/>
          </a:prstGeom>
          <a:solidFill>
            <a:srgbClr val="FFFF99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4400">
                <a:latin typeface="Arial" charset="0"/>
              </a:rPr>
              <a:t>Total Force</a:t>
            </a:r>
            <a:br>
              <a:rPr lang="en-US" sz="4400">
                <a:latin typeface="Arial" charset="0"/>
              </a:rPr>
            </a:br>
            <a:r>
              <a:rPr lang="en-US" sz="4400">
                <a:latin typeface="Arial" charset="0"/>
              </a:rPr>
              <a:t>Generated</a:t>
            </a:r>
            <a:br>
              <a:rPr lang="en-US" sz="4400">
                <a:latin typeface="Arial" charset="0"/>
              </a:rPr>
            </a:br>
            <a:r>
              <a:rPr lang="en-US" sz="4400" b="1">
                <a:solidFill>
                  <a:srgbClr val="FF3300"/>
                </a:solidFill>
                <a:latin typeface="Arial" charset="0"/>
              </a:rPr>
              <a:t>15.9</a:t>
            </a:r>
            <a:r>
              <a:rPr lang="en-US" sz="4400" b="1">
                <a:latin typeface="Arial" charset="0"/>
              </a:rPr>
              <a:t> Tons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3138" name="Text Box 18"/>
          <p:cNvSpPr txBox="1">
            <a:spLocks noChangeArrowheads="1"/>
          </p:cNvSpPr>
          <p:nvPr/>
        </p:nvSpPr>
        <p:spPr bwMode="auto">
          <a:xfrm>
            <a:off x="1990725" y="411163"/>
            <a:ext cx="271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6000">
                <a:latin typeface="Arial Narrow" pitchFamily="34" charset="0"/>
              </a:rPr>
              <a:t>DewEze</a:t>
            </a:r>
            <a:r>
              <a:rPr lang="en-US" sz="4000" baseline="70000">
                <a:latin typeface="Arial Narrow" pitchFamily="34" charset="0"/>
              </a:rPr>
              <a:t>®</a:t>
            </a:r>
            <a:endParaRPr lang="en-US" sz="28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13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2" grpId="0" autoUpdateAnimBg="0"/>
      <p:bldP spid="133124" grpId="0" animBg="1"/>
      <p:bldP spid="133125" grpId="0" animBg="1"/>
      <p:bldP spid="133126" grpId="0" animBg="1"/>
      <p:bldP spid="133127" grpId="0" animBg="1" autoUpdateAnimBg="0"/>
      <p:bldP spid="133128" grpId="0" animBg="1" autoUpdateAnimBg="0"/>
      <p:bldP spid="133129" grpId="0" animBg="1" autoUpdateAnimBg="0"/>
      <p:bldP spid="133130" grpId="0" animBg="1"/>
      <p:bldP spid="133131" grpId="0" animBg="1"/>
      <p:bldP spid="133132" grpId="0" animBg="1"/>
      <p:bldP spid="133133" grpId="0" animBg="1"/>
      <p:bldP spid="133135" grpId="0" animBg="1"/>
      <p:bldP spid="133136" grpId="0" animBg="1" autoUpdateAnimBg="0"/>
      <p:bldP spid="133137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6172200" cy="1143000"/>
          </a:xfrm>
        </p:spPr>
        <p:txBody>
          <a:bodyPr rIns="457200"/>
          <a:lstStyle/>
          <a:p>
            <a:pPr algn="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Lift Cylinder </a:t>
            </a:r>
            <a:b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Effective Area</a:t>
            </a:r>
            <a:endParaRPr lang="en-US"/>
          </a:p>
        </p:txBody>
      </p:sp>
      <p:sp>
        <p:nvSpPr>
          <p:cNvPr id="138243" name="Oval 3"/>
          <p:cNvSpPr>
            <a:spLocks noChangeAspect="1" noChangeArrowheads="1"/>
          </p:cNvSpPr>
          <p:nvPr/>
        </p:nvSpPr>
        <p:spPr bwMode="auto">
          <a:xfrm>
            <a:off x="3262313" y="2424113"/>
            <a:ext cx="3976687" cy="3976687"/>
          </a:xfrm>
          <a:prstGeom prst="ellipse">
            <a:avLst/>
          </a:prstGeom>
          <a:noFill/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8244" name="Oval 4"/>
          <p:cNvSpPr>
            <a:spLocks noChangeAspect="1" noChangeArrowheads="1"/>
          </p:cNvSpPr>
          <p:nvPr/>
        </p:nvSpPr>
        <p:spPr bwMode="auto">
          <a:xfrm>
            <a:off x="3262313" y="2424113"/>
            <a:ext cx="3976687" cy="3976687"/>
          </a:xfrm>
          <a:prstGeom prst="ellipse">
            <a:avLst/>
          </a:prstGeom>
          <a:solidFill>
            <a:srgbClr val="C0C0C0"/>
          </a:solidFill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8245" name="Oval 5"/>
          <p:cNvSpPr>
            <a:spLocks noChangeArrowheads="1"/>
          </p:cNvSpPr>
          <p:nvPr/>
        </p:nvSpPr>
        <p:spPr bwMode="auto">
          <a:xfrm>
            <a:off x="4572000" y="3733800"/>
            <a:ext cx="1371600" cy="1371600"/>
          </a:xfrm>
          <a:prstGeom prst="ellipse">
            <a:avLst/>
          </a:prstGeom>
          <a:solidFill>
            <a:srgbClr val="FF99CC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8246" name="Rectangle 6"/>
          <p:cNvSpPr>
            <a:spLocks noChangeArrowheads="1"/>
          </p:cNvSpPr>
          <p:nvPr/>
        </p:nvSpPr>
        <p:spPr bwMode="auto">
          <a:xfrm>
            <a:off x="2035175" y="2057400"/>
            <a:ext cx="2995613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Arial" charset="0"/>
              </a:rPr>
              <a:t>Total Effective </a:t>
            </a:r>
            <a:br>
              <a:rPr lang="en-US">
                <a:solidFill>
                  <a:srgbClr val="FF3300"/>
                </a:solidFill>
                <a:latin typeface="Arial" charset="0"/>
              </a:rPr>
            </a:br>
            <a:r>
              <a:rPr lang="en-US">
                <a:solidFill>
                  <a:srgbClr val="FF3300"/>
                </a:solidFill>
                <a:latin typeface="Arial" charset="0"/>
              </a:rPr>
              <a:t>Lifting Area</a:t>
            </a:r>
            <a:r>
              <a:rPr lang="en-US" b="1">
                <a:solidFill>
                  <a:srgbClr val="FF3300"/>
                </a:solidFill>
                <a:latin typeface="Arial" charset="0"/>
              </a:rPr>
              <a:t/>
            </a:r>
            <a:br>
              <a:rPr lang="en-US" b="1">
                <a:solidFill>
                  <a:srgbClr val="FF3300"/>
                </a:solidFill>
                <a:latin typeface="Arial" charset="0"/>
              </a:rPr>
            </a:br>
            <a:r>
              <a:rPr lang="en-US" b="1">
                <a:solidFill>
                  <a:srgbClr val="FF3300"/>
                </a:solidFill>
                <a:latin typeface="Arial" charset="0"/>
              </a:rPr>
              <a:t>10.8 Square Inches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7391400" y="4648200"/>
            <a:ext cx="1371600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Inside Diameter</a:t>
            </a:r>
            <a:br>
              <a:rPr lang="en-US">
                <a:solidFill>
                  <a:srgbClr val="0000FF"/>
                </a:solidFill>
              </a:rPr>
            </a:br>
            <a:r>
              <a:rPr lang="en-US">
                <a:solidFill>
                  <a:srgbClr val="0000FF"/>
                </a:solidFill>
              </a:rPr>
              <a:t>4”</a:t>
            </a:r>
          </a:p>
        </p:txBody>
      </p:sp>
      <p:sp>
        <p:nvSpPr>
          <p:cNvPr id="138248" name="Rectangle 8"/>
          <p:cNvSpPr>
            <a:spLocks noChangeArrowheads="1"/>
          </p:cNvSpPr>
          <p:nvPr/>
        </p:nvSpPr>
        <p:spPr bwMode="auto">
          <a:xfrm>
            <a:off x="5105400" y="5029200"/>
            <a:ext cx="1447800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/>
              <a:t>Shaft Diameter</a:t>
            </a:r>
            <a:br>
              <a:rPr lang="en-US"/>
            </a:br>
            <a:r>
              <a:rPr lang="en-US"/>
              <a:t>1-1/2”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138249" name="Line 9"/>
          <p:cNvSpPr>
            <a:spLocks noChangeShapeType="1"/>
          </p:cNvSpPr>
          <p:nvPr/>
        </p:nvSpPr>
        <p:spPr bwMode="auto">
          <a:xfrm>
            <a:off x="2286000" y="4419600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8250" name="Line 10"/>
          <p:cNvSpPr>
            <a:spLocks noChangeShapeType="1"/>
          </p:cNvSpPr>
          <p:nvPr/>
        </p:nvSpPr>
        <p:spPr bwMode="auto">
          <a:xfrm flipH="1">
            <a:off x="7162800" y="4419600"/>
            <a:ext cx="9144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8251" name="Line 11"/>
          <p:cNvSpPr>
            <a:spLocks noChangeShapeType="1"/>
          </p:cNvSpPr>
          <p:nvPr/>
        </p:nvSpPr>
        <p:spPr bwMode="auto">
          <a:xfrm flipH="1">
            <a:off x="5943600" y="4419600"/>
            <a:ext cx="914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8252" name="Line 12"/>
          <p:cNvSpPr>
            <a:spLocks noChangeShapeType="1"/>
          </p:cNvSpPr>
          <p:nvPr/>
        </p:nvSpPr>
        <p:spPr bwMode="auto">
          <a:xfrm>
            <a:off x="3505200" y="4419600"/>
            <a:ext cx="1066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8253" name="Line 13"/>
          <p:cNvSpPr>
            <a:spLocks noChangeShapeType="1"/>
          </p:cNvSpPr>
          <p:nvPr/>
        </p:nvSpPr>
        <p:spPr bwMode="auto">
          <a:xfrm flipH="1">
            <a:off x="6248400" y="2743200"/>
            <a:ext cx="1676400" cy="762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8254" name="Rectangle 14"/>
          <p:cNvSpPr>
            <a:spLocks noChangeArrowheads="1"/>
          </p:cNvSpPr>
          <p:nvPr/>
        </p:nvSpPr>
        <p:spPr bwMode="auto">
          <a:xfrm>
            <a:off x="6400800" y="1870075"/>
            <a:ext cx="2555875" cy="87312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Arial" charset="0"/>
              </a:rPr>
              <a:t>System Pressure</a:t>
            </a:r>
            <a:br>
              <a:rPr lang="en-US">
                <a:solidFill>
                  <a:srgbClr val="FF3300"/>
                </a:solidFill>
                <a:latin typeface="Arial" charset="0"/>
              </a:rPr>
            </a:br>
            <a:r>
              <a:rPr lang="en-US" b="1">
                <a:solidFill>
                  <a:srgbClr val="FF3300"/>
                </a:solidFill>
                <a:latin typeface="Arial" charset="0"/>
              </a:rPr>
              <a:t>2,250 PSI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8255" name="Rectangle 15"/>
          <p:cNvSpPr>
            <a:spLocks noChangeArrowheads="1"/>
          </p:cNvSpPr>
          <p:nvPr/>
        </p:nvSpPr>
        <p:spPr bwMode="auto">
          <a:xfrm>
            <a:off x="1814513" y="3810000"/>
            <a:ext cx="3062287" cy="2152650"/>
          </a:xfrm>
          <a:prstGeom prst="rect">
            <a:avLst/>
          </a:prstGeom>
          <a:solidFill>
            <a:srgbClr val="FFFF99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4400">
                <a:latin typeface="Arial" charset="0"/>
              </a:rPr>
              <a:t>Total Force</a:t>
            </a:r>
            <a:br>
              <a:rPr lang="en-US" sz="4400">
                <a:latin typeface="Arial" charset="0"/>
              </a:rPr>
            </a:br>
            <a:r>
              <a:rPr lang="en-US" sz="4400">
                <a:latin typeface="Arial" charset="0"/>
              </a:rPr>
              <a:t>Generated</a:t>
            </a:r>
            <a:br>
              <a:rPr lang="en-US" sz="4400">
                <a:latin typeface="Arial" charset="0"/>
              </a:rPr>
            </a:br>
            <a:r>
              <a:rPr lang="en-US" sz="4400" b="1">
                <a:solidFill>
                  <a:srgbClr val="FF3300"/>
                </a:solidFill>
                <a:latin typeface="Arial" charset="0"/>
              </a:rPr>
              <a:t>12.2</a:t>
            </a:r>
            <a:r>
              <a:rPr lang="en-US" sz="4400" b="1">
                <a:latin typeface="Arial" charset="0"/>
              </a:rPr>
              <a:t> Tons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8256" name="Text Box 16"/>
          <p:cNvSpPr txBox="1">
            <a:spLocks noChangeArrowheads="1"/>
          </p:cNvSpPr>
          <p:nvPr/>
        </p:nvSpPr>
        <p:spPr bwMode="auto">
          <a:xfrm>
            <a:off x="1765300" y="411163"/>
            <a:ext cx="3175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6000">
                <a:latin typeface="Arial Narrow" pitchFamily="34" charset="0"/>
              </a:rPr>
              <a:t>Steerman</a:t>
            </a:r>
            <a:r>
              <a:rPr lang="en-US" sz="4000" baseline="70000">
                <a:latin typeface="Arial Narrow" pitchFamily="34" charset="0"/>
              </a:rPr>
              <a:t>™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8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8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138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 autoUpdateAnimBg="0"/>
      <p:bldP spid="138243" grpId="0" animBg="1"/>
      <p:bldP spid="138244" grpId="0" animBg="1"/>
      <p:bldP spid="138245" grpId="0" animBg="1"/>
      <p:bldP spid="138246" grpId="0" animBg="1" autoUpdateAnimBg="0"/>
      <p:bldP spid="138247" grpId="0" animBg="1" autoUpdateAnimBg="0"/>
      <p:bldP spid="138248" grpId="0" animBg="1" autoUpdateAnimBg="0"/>
      <p:bldP spid="138249" grpId="0" animBg="1"/>
      <p:bldP spid="138250" grpId="0" animBg="1"/>
      <p:bldP spid="138251" grpId="0" animBg="1"/>
      <p:bldP spid="138252" grpId="0" animBg="1"/>
      <p:bldP spid="138253" grpId="0" animBg="1"/>
      <p:bldP spid="138254" grpId="0" animBg="1" autoUpdateAnimBg="0"/>
      <p:bldP spid="138255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6172200" cy="1143000"/>
          </a:xfrm>
        </p:spPr>
        <p:txBody>
          <a:bodyPr rIns="457200"/>
          <a:lstStyle/>
          <a:p>
            <a:pPr algn="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Lift Cylinder </a:t>
            </a:r>
            <a:b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Effective Area</a:t>
            </a:r>
            <a:endParaRPr lang="en-US"/>
          </a:p>
        </p:txBody>
      </p:sp>
      <p:sp>
        <p:nvSpPr>
          <p:cNvPr id="139267" name="Oval 3"/>
          <p:cNvSpPr>
            <a:spLocks noChangeAspect="1" noChangeArrowheads="1"/>
          </p:cNvSpPr>
          <p:nvPr/>
        </p:nvSpPr>
        <p:spPr bwMode="auto">
          <a:xfrm>
            <a:off x="3262313" y="2424113"/>
            <a:ext cx="3976687" cy="3976687"/>
          </a:xfrm>
          <a:prstGeom prst="ellipse">
            <a:avLst/>
          </a:prstGeom>
          <a:noFill/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68" name="Oval 4"/>
          <p:cNvSpPr>
            <a:spLocks noChangeAspect="1" noChangeArrowheads="1"/>
          </p:cNvSpPr>
          <p:nvPr/>
        </p:nvSpPr>
        <p:spPr bwMode="auto">
          <a:xfrm>
            <a:off x="3262313" y="2424113"/>
            <a:ext cx="3976687" cy="3976687"/>
          </a:xfrm>
          <a:prstGeom prst="ellipse">
            <a:avLst/>
          </a:prstGeom>
          <a:solidFill>
            <a:srgbClr val="C0C0C0"/>
          </a:solidFill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69" name="Oval 5"/>
          <p:cNvSpPr>
            <a:spLocks noChangeArrowheads="1"/>
          </p:cNvSpPr>
          <p:nvPr/>
        </p:nvSpPr>
        <p:spPr bwMode="auto">
          <a:xfrm>
            <a:off x="4572000" y="3733800"/>
            <a:ext cx="1371600" cy="1371600"/>
          </a:xfrm>
          <a:prstGeom prst="ellipse">
            <a:avLst/>
          </a:prstGeom>
          <a:solidFill>
            <a:srgbClr val="FF99CC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2035175" y="2057400"/>
            <a:ext cx="2995613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Arial" charset="0"/>
              </a:rPr>
              <a:t>Total Effective </a:t>
            </a:r>
            <a:br>
              <a:rPr lang="en-US">
                <a:solidFill>
                  <a:srgbClr val="FF3300"/>
                </a:solidFill>
                <a:latin typeface="Arial" charset="0"/>
              </a:rPr>
            </a:br>
            <a:r>
              <a:rPr lang="en-US">
                <a:solidFill>
                  <a:srgbClr val="FF3300"/>
                </a:solidFill>
                <a:latin typeface="Arial" charset="0"/>
              </a:rPr>
              <a:t>Lifting Area</a:t>
            </a:r>
            <a:r>
              <a:rPr lang="en-US" b="1">
                <a:solidFill>
                  <a:srgbClr val="FF3300"/>
                </a:solidFill>
                <a:latin typeface="Arial" charset="0"/>
              </a:rPr>
              <a:t/>
            </a:r>
            <a:br>
              <a:rPr lang="en-US" b="1">
                <a:solidFill>
                  <a:srgbClr val="FF3300"/>
                </a:solidFill>
                <a:latin typeface="Arial" charset="0"/>
              </a:rPr>
            </a:br>
            <a:r>
              <a:rPr lang="en-US" b="1">
                <a:solidFill>
                  <a:srgbClr val="FF3300"/>
                </a:solidFill>
                <a:latin typeface="Arial" charset="0"/>
              </a:rPr>
              <a:t>10.8 Square Inches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7391400" y="4648200"/>
            <a:ext cx="1371600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Inside Diameter</a:t>
            </a:r>
            <a:br>
              <a:rPr lang="en-US">
                <a:solidFill>
                  <a:srgbClr val="0000FF"/>
                </a:solidFill>
              </a:rPr>
            </a:br>
            <a:r>
              <a:rPr lang="en-US">
                <a:solidFill>
                  <a:srgbClr val="0000FF"/>
                </a:solidFill>
              </a:rPr>
              <a:t>4”</a:t>
            </a:r>
          </a:p>
        </p:txBody>
      </p:sp>
      <p:sp>
        <p:nvSpPr>
          <p:cNvPr id="139272" name="Rectangle 8"/>
          <p:cNvSpPr>
            <a:spLocks noChangeArrowheads="1"/>
          </p:cNvSpPr>
          <p:nvPr/>
        </p:nvSpPr>
        <p:spPr bwMode="auto">
          <a:xfrm>
            <a:off x="5105400" y="5029200"/>
            <a:ext cx="1447800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/>
              <a:t>Shaft Diameter</a:t>
            </a:r>
            <a:br>
              <a:rPr lang="en-US"/>
            </a:br>
            <a:r>
              <a:rPr lang="en-US"/>
              <a:t>1-1/2”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139273" name="Line 9"/>
          <p:cNvSpPr>
            <a:spLocks noChangeShapeType="1"/>
          </p:cNvSpPr>
          <p:nvPr/>
        </p:nvSpPr>
        <p:spPr bwMode="auto">
          <a:xfrm>
            <a:off x="2286000" y="4419600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74" name="Line 10"/>
          <p:cNvSpPr>
            <a:spLocks noChangeShapeType="1"/>
          </p:cNvSpPr>
          <p:nvPr/>
        </p:nvSpPr>
        <p:spPr bwMode="auto">
          <a:xfrm flipH="1">
            <a:off x="7162800" y="4419600"/>
            <a:ext cx="9144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9275" name="Line 11"/>
          <p:cNvSpPr>
            <a:spLocks noChangeShapeType="1"/>
          </p:cNvSpPr>
          <p:nvPr/>
        </p:nvSpPr>
        <p:spPr bwMode="auto">
          <a:xfrm flipH="1">
            <a:off x="5943600" y="4419600"/>
            <a:ext cx="914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9276" name="Line 12"/>
          <p:cNvSpPr>
            <a:spLocks noChangeShapeType="1"/>
          </p:cNvSpPr>
          <p:nvPr/>
        </p:nvSpPr>
        <p:spPr bwMode="auto">
          <a:xfrm>
            <a:off x="3505200" y="4419600"/>
            <a:ext cx="1066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77" name="Line 13"/>
          <p:cNvSpPr>
            <a:spLocks noChangeShapeType="1"/>
          </p:cNvSpPr>
          <p:nvPr/>
        </p:nvSpPr>
        <p:spPr bwMode="auto">
          <a:xfrm flipH="1">
            <a:off x="6248400" y="2743200"/>
            <a:ext cx="1676400" cy="762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9278" name="Rectangle 14"/>
          <p:cNvSpPr>
            <a:spLocks noChangeArrowheads="1"/>
          </p:cNvSpPr>
          <p:nvPr/>
        </p:nvSpPr>
        <p:spPr bwMode="auto">
          <a:xfrm>
            <a:off x="6400800" y="1870075"/>
            <a:ext cx="2555875" cy="87312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Arial" charset="0"/>
              </a:rPr>
              <a:t>System Pressure</a:t>
            </a:r>
            <a:br>
              <a:rPr lang="en-US">
                <a:solidFill>
                  <a:srgbClr val="FF3300"/>
                </a:solidFill>
                <a:latin typeface="Arial" charset="0"/>
              </a:rPr>
            </a:br>
            <a:r>
              <a:rPr lang="en-US" b="1">
                <a:solidFill>
                  <a:srgbClr val="FF3300"/>
                </a:solidFill>
                <a:latin typeface="Arial" charset="0"/>
              </a:rPr>
              <a:t>2,500 PSI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9279" name="Rectangle 15"/>
          <p:cNvSpPr>
            <a:spLocks noChangeArrowheads="1"/>
          </p:cNvSpPr>
          <p:nvPr/>
        </p:nvSpPr>
        <p:spPr bwMode="auto">
          <a:xfrm>
            <a:off x="1752600" y="3886200"/>
            <a:ext cx="3062288" cy="2152650"/>
          </a:xfrm>
          <a:prstGeom prst="rect">
            <a:avLst/>
          </a:prstGeom>
          <a:solidFill>
            <a:srgbClr val="FFFF99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4400">
                <a:latin typeface="Arial" charset="0"/>
              </a:rPr>
              <a:t>Total Force</a:t>
            </a:r>
            <a:br>
              <a:rPr lang="en-US" sz="4400">
                <a:latin typeface="Arial" charset="0"/>
              </a:rPr>
            </a:br>
            <a:r>
              <a:rPr lang="en-US" sz="4400">
                <a:latin typeface="Arial" charset="0"/>
              </a:rPr>
              <a:t>Generated</a:t>
            </a:r>
            <a:br>
              <a:rPr lang="en-US" sz="4400">
                <a:latin typeface="Arial" charset="0"/>
              </a:rPr>
            </a:br>
            <a:r>
              <a:rPr lang="en-US" sz="4400" b="1">
                <a:solidFill>
                  <a:srgbClr val="FF3300"/>
                </a:solidFill>
                <a:latin typeface="Arial" charset="0"/>
              </a:rPr>
              <a:t>13.5</a:t>
            </a:r>
            <a:r>
              <a:rPr lang="en-US" sz="4400" b="1">
                <a:latin typeface="Arial" charset="0"/>
              </a:rPr>
              <a:t> Tons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9280" name="Text Box 16"/>
          <p:cNvSpPr txBox="1">
            <a:spLocks noChangeArrowheads="1"/>
          </p:cNvSpPr>
          <p:nvPr/>
        </p:nvSpPr>
        <p:spPr bwMode="auto">
          <a:xfrm>
            <a:off x="1682750" y="411163"/>
            <a:ext cx="33496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6000">
                <a:latin typeface="Arial Narrow" pitchFamily="34" charset="0"/>
              </a:rPr>
              <a:t>Krogmann</a:t>
            </a:r>
            <a:r>
              <a:rPr lang="en-US" sz="4000" baseline="70000">
                <a:latin typeface="Arial Narrow" pitchFamily="34" charset="0"/>
              </a:rPr>
              <a:t>™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 autoUpdateAnimBg="0"/>
      <p:bldP spid="139267" grpId="0" animBg="1"/>
      <p:bldP spid="139268" grpId="0" animBg="1"/>
      <p:bldP spid="139269" grpId="0" animBg="1"/>
      <p:bldP spid="139270" grpId="0" animBg="1" autoUpdateAnimBg="0"/>
      <p:bldP spid="139271" grpId="0" animBg="1" autoUpdateAnimBg="0"/>
      <p:bldP spid="139272" grpId="0" animBg="1" autoUpdateAnimBg="0"/>
      <p:bldP spid="139273" grpId="0" animBg="1"/>
      <p:bldP spid="139274" grpId="0" animBg="1"/>
      <p:bldP spid="139275" grpId="0" animBg="1"/>
      <p:bldP spid="139276" grpId="0" animBg="1"/>
      <p:bldP spid="139277" grpId="0" animBg="1"/>
      <p:bldP spid="139278" grpId="0" animBg="1" autoUpdateAnimBg="0"/>
      <p:bldP spid="139279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6172200" cy="1143000"/>
          </a:xfrm>
        </p:spPr>
        <p:txBody>
          <a:bodyPr rIns="457200"/>
          <a:lstStyle/>
          <a:p>
            <a:pPr algn="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Lift Cylinder </a:t>
            </a:r>
            <a:b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Effective Area</a:t>
            </a:r>
            <a:endParaRPr lang="en-US"/>
          </a:p>
        </p:txBody>
      </p:sp>
      <p:sp>
        <p:nvSpPr>
          <p:cNvPr id="134147" name="Oval 3"/>
          <p:cNvSpPr>
            <a:spLocks noChangeAspect="1" noChangeArrowheads="1"/>
          </p:cNvSpPr>
          <p:nvPr/>
        </p:nvSpPr>
        <p:spPr bwMode="auto">
          <a:xfrm>
            <a:off x="3657600" y="2774950"/>
            <a:ext cx="3016250" cy="3016250"/>
          </a:xfrm>
          <a:prstGeom prst="ellipse">
            <a:avLst/>
          </a:prstGeom>
          <a:noFill/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4148" name="Oval 4"/>
          <p:cNvSpPr>
            <a:spLocks noChangeAspect="1" noChangeArrowheads="1"/>
          </p:cNvSpPr>
          <p:nvPr/>
        </p:nvSpPr>
        <p:spPr bwMode="auto">
          <a:xfrm>
            <a:off x="3657600" y="2774950"/>
            <a:ext cx="3016250" cy="3016250"/>
          </a:xfrm>
          <a:prstGeom prst="ellipse">
            <a:avLst/>
          </a:prstGeom>
          <a:solidFill>
            <a:srgbClr val="C0C0C0"/>
          </a:solidFill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4149" name="Oval 5"/>
          <p:cNvSpPr>
            <a:spLocks noChangeArrowheads="1"/>
          </p:cNvSpPr>
          <p:nvPr/>
        </p:nvSpPr>
        <p:spPr bwMode="auto">
          <a:xfrm>
            <a:off x="4572000" y="3733800"/>
            <a:ext cx="1143000" cy="1143000"/>
          </a:xfrm>
          <a:prstGeom prst="ellipse">
            <a:avLst/>
          </a:prstGeom>
          <a:solidFill>
            <a:srgbClr val="FF99CC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1728788" y="1874838"/>
            <a:ext cx="3616325" cy="160337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Arial" charset="0"/>
              </a:rPr>
              <a:t>Total Effective </a:t>
            </a:r>
            <a:br>
              <a:rPr lang="en-US">
                <a:solidFill>
                  <a:srgbClr val="FF3300"/>
                </a:solidFill>
                <a:latin typeface="Arial" charset="0"/>
              </a:rPr>
            </a:br>
            <a:r>
              <a:rPr lang="en-US">
                <a:solidFill>
                  <a:srgbClr val="FF3300"/>
                </a:solidFill>
                <a:latin typeface="Arial" charset="0"/>
              </a:rPr>
              <a:t>Lifting Area per Cylinder </a:t>
            </a:r>
            <a:r>
              <a:rPr lang="en-US" b="1">
                <a:solidFill>
                  <a:srgbClr val="FF3300"/>
                </a:solidFill>
                <a:latin typeface="Arial" charset="0"/>
              </a:rPr>
              <a:t/>
            </a:r>
            <a:br>
              <a:rPr lang="en-US" b="1">
                <a:solidFill>
                  <a:srgbClr val="FF3300"/>
                </a:solidFill>
                <a:latin typeface="Arial" charset="0"/>
              </a:rPr>
            </a:br>
            <a:r>
              <a:rPr lang="en-US" b="1">
                <a:solidFill>
                  <a:srgbClr val="FF3300"/>
                </a:solidFill>
                <a:latin typeface="Arial" charset="0"/>
              </a:rPr>
              <a:t>5.8 Square Inches</a:t>
            </a:r>
            <a:br>
              <a:rPr lang="en-US" b="1">
                <a:solidFill>
                  <a:srgbClr val="FF3300"/>
                </a:solidFill>
                <a:latin typeface="Arial" charset="0"/>
              </a:rPr>
            </a:br>
            <a:r>
              <a:rPr lang="en-US">
                <a:solidFill>
                  <a:srgbClr val="FF3300"/>
                </a:solidFill>
                <a:latin typeface="Arial" charset="0"/>
              </a:rPr>
              <a:t>Times 2 Cylinders =</a:t>
            </a:r>
            <a:r>
              <a:rPr lang="en-US" b="1">
                <a:solidFill>
                  <a:srgbClr val="FF3300"/>
                </a:solidFill>
                <a:latin typeface="Arial" charset="0"/>
              </a:rPr>
              <a:t> 11.6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4151" name="Rectangle 7"/>
          <p:cNvSpPr>
            <a:spLocks noChangeArrowheads="1"/>
          </p:cNvSpPr>
          <p:nvPr/>
        </p:nvSpPr>
        <p:spPr bwMode="auto">
          <a:xfrm>
            <a:off x="7391400" y="4648200"/>
            <a:ext cx="1371600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Inside Diameter</a:t>
            </a:r>
            <a:br>
              <a:rPr lang="en-US">
                <a:solidFill>
                  <a:srgbClr val="0000FF"/>
                </a:solidFill>
              </a:rPr>
            </a:br>
            <a:r>
              <a:rPr lang="en-US">
                <a:solidFill>
                  <a:srgbClr val="0000FF"/>
                </a:solidFill>
              </a:rPr>
              <a:t>3”</a:t>
            </a: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5105400" y="5029200"/>
            <a:ext cx="1447800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/>
              <a:t>Shaft Diameter</a:t>
            </a:r>
            <a:br>
              <a:rPr lang="en-US"/>
            </a:br>
            <a:r>
              <a:rPr lang="en-US"/>
              <a:t>1-1/4”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134153" name="Line 9"/>
          <p:cNvSpPr>
            <a:spLocks noChangeShapeType="1"/>
          </p:cNvSpPr>
          <p:nvPr/>
        </p:nvSpPr>
        <p:spPr bwMode="auto">
          <a:xfrm>
            <a:off x="2667000" y="4343400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4154" name="Line 10"/>
          <p:cNvSpPr>
            <a:spLocks noChangeShapeType="1"/>
          </p:cNvSpPr>
          <p:nvPr/>
        </p:nvSpPr>
        <p:spPr bwMode="auto">
          <a:xfrm flipH="1">
            <a:off x="6629400" y="4343400"/>
            <a:ext cx="9144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4155" name="Line 11"/>
          <p:cNvSpPr>
            <a:spLocks noChangeShapeType="1"/>
          </p:cNvSpPr>
          <p:nvPr/>
        </p:nvSpPr>
        <p:spPr bwMode="auto">
          <a:xfrm flipH="1">
            <a:off x="5715000" y="43434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4156" name="Line 12"/>
          <p:cNvSpPr>
            <a:spLocks noChangeShapeType="1"/>
          </p:cNvSpPr>
          <p:nvPr/>
        </p:nvSpPr>
        <p:spPr bwMode="auto">
          <a:xfrm>
            <a:off x="3886200" y="43434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4157" name="Line 13"/>
          <p:cNvSpPr>
            <a:spLocks noChangeShapeType="1"/>
          </p:cNvSpPr>
          <p:nvPr/>
        </p:nvSpPr>
        <p:spPr bwMode="auto">
          <a:xfrm flipH="1">
            <a:off x="6019800" y="2743200"/>
            <a:ext cx="1905000" cy="914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4158" name="Rectangle 14"/>
          <p:cNvSpPr>
            <a:spLocks noChangeArrowheads="1"/>
          </p:cNvSpPr>
          <p:nvPr/>
        </p:nvSpPr>
        <p:spPr bwMode="auto">
          <a:xfrm>
            <a:off x="6400800" y="1870075"/>
            <a:ext cx="2555875" cy="87312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Arial" charset="0"/>
              </a:rPr>
              <a:t>System Pressure</a:t>
            </a:r>
            <a:br>
              <a:rPr lang="en-US">
                <a:solidFill>
                  <a:srgbClr val="FF3300"/>
                </a:solidFill>
                <a:latin typeface="Arial" charset="0"/>
              </a:rPr>
            </a:br>
            <a:r>
              <a:rPr lang="en-US" b="1">
                <a:solidFill>
                  <a:srgbClr val="FF3300"/>
                </a:solidFill>
                <a:latin typeface="Arial" charset="0"/>
              </a:rPr>
              <a:t>2,000 PSI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4159" name="Rectangle 15"/>
          <p:cNvSpPr>
            <a:spLocks noChangeArrowheads="1"/>
          </p:cNvSpPr>
          <p:nvPr/>
        </p:nvSpPr>
        <p:spPr bwMode="auto">
          <a:xfrm>
            <a:off x="1828800" y="3962400"/>
            <a:ext cx="3062288" cy="2152650"/>
          </a:xfrm>
          <a:prstGeom prst="rect">
            <a:avLst/>
          </a:prstGeom>
          <a:solidFill>
            <a:srgbClr val="FFFF99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4400">
                <a:latin typeface="Arial" charset="0"/>
              </a:rPr>
              <a:t>Total Force</a:t>
            </a:r>
            <a:br>
              <a:rPr lang="en-US" sz="4400">
                <a:latin typeface="Arial" charset="0"/>
              </a:rPr>
            </a:br>
            <a:r>
              <a:rPr lang="en-US" sz="4400">
                <a:latin typeface="Arial" charset="0"/>
              </a:rPr>
              <a:t>Generated</a:t>
            </a:r>
            <a:br>
              <a:rPr lang="en-US" sz="4400">
                <a:latin typeface="Arial" charset="0"/>
              </a:rPr>
            </a:br>
            <a:r>
              <a:rPr lang="en-US" sz="4400" b="1">
                <a:solidFill>
                  <a:srgbClr val="FF3300"/>
                </a:solidFill>
                <a:latin typeface="Arial" charset="0"/>
              </a:rPr>
              <a:t>11.6</a:t>
            </a:r>
            <a:r>
              <a:rPr lang="en-US" sz="4400" b="1">
                <a:latin typeface="Arial" charset="0"/>
              </a:rPr>
              <a:t> Tons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4160" name="Text Box 16"/>
          <p:cNvSpPr txBox="1">
            <a:spLocks noChangeArrowheads="1"/>
          </p:cNvSpPr>
          <p:nvPr/>
        </p:nvSpPr>
        <p:spPr bwMode="auto">
          <a:xfrm>
            <a:off x="2095500" y="411163"/>
            <a:ext cx="2513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6000">
                <a:latin typeface="Arial Narrow" pitchFamily="34" charset="0"/>
              </a:rPr>
              <a:t>Hoswel</a:t>
            </a:r>
            <a:r>
              <a:rPr lang="en-US" sz="4000" baseline="70000">
                <a:latin typeface="Arial Narrow" pitchFamily="34" charset="0"/>
              </a:rPr>
              <a:t>™</a:t>
            </a:r>
            <a:endParaRPr lang="en-US" sz="2800"/>
          </a:p>
        </p:txBody>
      </p:sp>
      <p:sp>
        <p:nvSpPr>
          <p:cNvPr id="134161" name="Text Box 17"/>
          <p:cNvSpPr txBox="1">
            <a:spLocks noChangeArrowheads="1"/>
          </p:cNvSpPr>
          <p:nvPr/>
        </p:nvSpPr>
        <p:spPr bwMode="auto">
          <a:xfrm>
            <a:off x="6246813" y="6350000"/>
            <a:ext cx="2774950" cy="508000"/>
          </a:xfrm>
          <a:prstGeom prst="rect">
            <a:avLst/>
          </a:prstGeom>
          <a:solidFill>
            <a:srgbClr val="FF99CC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b="1"/>
              <a:t>Dual Lift Cylinders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 autoUpdateAnimBg="0"/>
      <p:bldP spid="134147" grpId="0" animBg="1"/>
      <p:bldP spid="134148" grpId="0" animBg="1"/>
      <p:bldP spid="134149" grpId="0" animBg="1"/>
      <p:bldP spid="134150" grpId="0" animBg="1" autoUpdateAnimBg="0"/>
      <p:bldP spid="134151" grpId="0" animBg="1" autoUpdateAnimBg="0"/>
      <p:bldP spid="134152" grpId="0" animBg="1" autoUpdateAnimBg="0"/>
      <p:bldP spid="134153" grpId="0" animBg="1"/>
      <p:bldP spid="134154" grpId="0" animBg="1"/>
      <p:bldP spid="134155" grpId="0" animBg="1"/>
      <p:bldP spid="134156" grpId="0" animBg="1"/>
      <p:bldP spid="134157" grpId="0" animBg="1"/>
      <p:bldP spid="134158" grpId="0" animBg="1" autoUpdateAnimBg="0"/>
      <p:bldP spid="134159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6172200" cy="1143000"/>
          </a:xfrm>
        </p:spPr>
        <p:txBody>
          <a:bodyPr rIns="457200"/>
          <a:lstStyle/>
          <a:p>
            <a:pPr algn="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Lift Cylinder </a:t>
            </a:r>
            <a:b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Effective Area</a:t>
            </a:r>
            <a:endParaRPr lang="en-US"/>
          </a:p>
        </p:txBody>
      </p:sp>
      <p:sp>
        <p:nvSpPr>
          <p:cNvPr id="136195" name="Oval 3"/>
          <p:cNvSpPr>
            <a:spLocks noChangeAspect="1" noChangeArrowheads="1"/>
          </p:cNvSpPr>
          <p:nvPr/>
        </p:nvSpPr>
        <p:spPr bwMode="auto">
          <a:xfrm>
            <a:off x="3657600" y="2774950"/>
            <a:ext cx="3016250" cy="3016250"/>
          </a:xfrm>
          <a:prstGeom prst="ellipse">
            <a:avLst/>
          </a:prstGeom>
          <a:noFill/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6196" name="Oval 4"/>
          <p:cNvSpPr>
            <a:spLocks noChangeAspect="1" noChangeArrowheads="1"/>
          </p:cNvSpPr>
          <p:nvPr/>
        </p:nvSpPr>
        <p:spPr bwMode="auto">
          <a:xfrm>
            <a:off x="3657600" y="2774950"/>
            <a:ext cx="3016250" cy="3016250"/>
          </a:xfrm>
          <a:prstGeom prst="ellipse">
            <a:avLst/>
          </a:prstGeom>
          <a:solidFill>
            <a:srgbClr val="C0C0C0"/>
          </a:solidFill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6197" name="Oval 5"/>
          <p:cNvSpPr>
            <a:spLocks noChangeArrowheads="1"/>
          </p:cNvSpPr>
          <p:nvPr/>
        </p:nvSpPr>
        <p:spPr bwMode="auto">
          <a:xfrm>
            <a:off x="4572000" y="3733800"/>
            <a:ext cx="1143000" cy="1143000"/>
          </a:xfrm>
          <a:prstGeom prst="ellipse">
            <a:avLst/>
          </a:prstGeom>
          <a:solidFill>
            <a:srgbClr val="FF99CC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1728788" y="1874838"/>
            <a:ext cx="3616325" cy="160337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Arial" charset="0"/>
              </a:rPr>
              <a:t>Total Effective </a:t>
            </a:r>
            <a:br>
              <a:rPr lang="en-US">
                <a:solidFill>
                  <a:srgbClr val="FF3300"/>
                </a:solidFill>
                <a:latin typeface="Arial" charset="0"/>
              </a:rPr>
            </a:br>
            <a:r>
              <a:rPr lang="en-US">
                <a:solidFill>
                  <a:srgbClr val="FF3300"/>
                </a:solidFill>
                <a:latin typeface="Arial" charset="0"/>
              </a:rPr>
              <a:t>Lifting Area per Cylinder </a:t>
            </a:r>
            <a:r>
              <a:rPr lang="en-US" b="1">
                <a:solidFill>
                  <a:srgbClr val="FF3300"/>
                </a:solidFill>
                <a:latin typeface="Arial" charset="0"/>
              </a:rPr>
              <a:t/>
            </a:r>
            <a:br>
              <a:rPr lang="en-US" b="1">
                <a:solidFill>
                  <a:srgbClr val="FF3300"/>
                </a:solidFill>
                <a:latin typeface="Arial" charset="0"/>
              </a:rPr>
            </a:br>
            <a:r>
              <a:rPr lang="en-US" b="1">
                <a:solidFill>
                  <a:srgbClr val="FF3300"/>
                </a:solidFill>
                <a:latin typeface="Arial" charset="0"/>
              </a:rPr>
              <a:t>5.8 Square Inches</a:t>
            </a:r>
            <a:br>
              <a:rPr lang="en-US" b="1">
                <a:solidFill>
                  <a:srgbClr val="FF3300"/>
                </a:solidFill>
                <a:latin typeface="Arial" charset="0"/>
              </a:rPr>
            </a:br>
            <a:r>
              <a:rPr lang="en-US">
                <a:solidFill>
                  <a:srgbClr val="FF3300"/>
                </a:solidFill>
                <a:latin typeface="Arial" charset="0"/>
              </a:rPr>
              <a:t>Times 2 Cylinders =</a:t>
            </a:r>
            <a:r>
              <a:rPr lang="en-US" b="1">
                <a:solidFill>
                  <a:srgbClr val="FF3300"/>
                </a:solidFill>
                <a:latin typeface="Arial" charset="0"/>
              </a:rPr>
              <a:t> 11.6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7391400" y="4648200"/>
            <a:ext cx="1371600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Inside Diameter</a:t>
            </a:r>
            <a:br>
              <a:rPr lang="en-US">
                <a:solidFill>
                  <a:srgbClr val="0000FF"/>
                </a:solidFill>
              </a:rPr>
            </a:br>
            <a:r>
              <a:rPr lang="en-US">
                <a:solidFill>
                  <a:srgbClr val="0000FF"/>
                </a:solidFill>
              </a:rPr>
              <a:t>3”</a:t>
            </a:r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5105400" y="5029200"/>
            <a:ext cx="1447800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/>
              <a:t>Shaft Diameter</a:t>
            </a:r>
            <a:br>
              <a:rPr lang="en-US"/>
            </a:br>
            <a:r>
              <a:rPr lang="en-US"/>
              <a:t>1-1/4”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136201" name="Line 9"/>
          <p:cNvSpPr>
            <a:spLocks noChangeShapeType="1"/>
          </p:cNvSpPr>
          <p:nvPr/>
        </p:nvSpPr>
        <p:spPr bwMode="auto">
          <a:xfrm>
            <a:off x="2667000" y="4343400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6202" name="Line 10"/>
          <p:cNvSpPr>
            <a:spLocks noChangeShapeType="1"/>
          </p:cNvSpPr>
          <p:nvPr/>
        </p:nvSpPr>
        <p:spPr bwMode="auto">
          <a:xfrm flipH="1">
            <a:off x="6629400" y="4343400"/>
            <a:ext cx="9144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6203" name="Line 11"/>
          <p:cNvSpPr>
            <a:spLocks noChangeShapeType="1"/>
          </p:cNvSpPr>
          <p:nvPr/>
        </p:nvSpPr>
        <p:spPr bwMode="auto">
          <a:xfrm flipH="1">
            <a:off x="5715000" y="43434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6204" name="Line 12"/>
          <p:cNvSpPr>
            <a:spLocks noChangeShapeType="1"/>
          </p:cNvSpPr>
          <p:nvPr/>
        </p:nvSpPr>
        <p:spPr bwMode="auto">
          <a:xfrm>
            <a:off x="3886200" y="43434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6205" name="Line 13"/>
          <p:cNvSpPr>
            <a:spLocks noChangeShapeType="1"/>
          </p:cNvSpPr>
          <p:nvPr/>
        </p:nvSpPr>
        <p:spPr bwMode="auto">
          <a:xfrm flipH="1">
            <a:off x="6019800" y="2743200"/>
            <a:ext cx="1905000" cy="914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6206" name="Rectangle 14"/>
          <p:cNvSpPr>
            <a:spLocks noChangeArrowheads="1"/>
          </p:cNvSpPr>
          <p:nvPr/>
        </p:nvSpPr>
        <p:spPr bwMode="auto">
          <a:xfrm>
            <a:off x="6400800" y="1870075"/>
            <a:ext cx="2555875" cy="87312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Arial" charset="0"/>
              </a:rPr>
              <a:t>System Pressure</a:t>
            </a:r>
            <a:br>
              <a:rPr lang="en-US">
                <a:solidFill>
                  <a:srgbClr val="FF3300"/>
                </a:solidFill>
                <a:latin typeface="Arial" charset="0"/>
              </a:rPr>
            </a:br>
            <a:r>
              <a:rPr lang="en-US" b="1">
                <a:solidFill>
                  <a:srgbClr val="FF3300"/>
                </a:solidFill>
                <a:latin typeface="Arial" charset="0"/>
              </a:rPr>
              <a:t>2,500 PSI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6207" name="Rectangle 15"/>
          <p:cNvSpPr>
            <a:spLocks noChangeArrowheads="1"/>
          </p:cNvSpPr>
          <p:nvPr/>
        </p:nvSpPr>
        <p:spPr bwMode="auto">
          <a:xfrm>
            <a:off x="1828800" y="3962400"/>
            <a:ext cx="3062288" cy="2152650"/>
          </a:xfrm>
          <a:prstGeom prst="rect">
            <a:avLst/>
          </a:prstGeom>
          <a:solidFill>
            <a:srgbClr val="FFFF99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4400">
                <a:latin typeface="Arial" charset="0"/>
              </a:rPr>
              <a:t>Total Force</a:t>
            </a:r>
            <a:br>
              <a:rPr lang="en-US" sz="4400">
                <a:latin typeface="Arial" charset="0"/>
              </a:rPr>
            </a:br>
            <a:r>
              <a:rPr lang="en-US" sz="4400">
                <a:latin typeface="Arial" charset="0"/>
              </a:rPr>
              <a:t>Generated</a:t>
            </a:r>
            <a:br>
              <a:rPr lang="en-US" sz="4400">
                <a:latin typeface="Arial" charset="0"/>
              </a:rPr>
            </a:br>
            <a:r>
              <a:rPr lang="en-US" sz="4400" b="1">
                <a:solidFill>
                  <a:srgbClr val="FF3300"/>
                </a:solidFill>
                <a:latin typeface="Arial" charset="0"/>
              </a:rPr>
              <a:t>14.5</a:t>
            </a:r>
            <a:r>
              <a:rPr lang="en-US" sz="4400" b="1">
                <a:latin typeface="Arial" charset="0"/>
              </a:rPr>
              <a:t> Tons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36208" name="Text Box 16"/>
          <p:cNvSpPr txBox="1">
            <a:spLocks noChangeArrowheads="1"/>
          </p:cNvSpPr>
          <p:nvPr/>
        </p:nvSpPr>
        <p:spPr bwMode="auto">
          <a:xfrm>
            <a:off x="2236788" y="411163"/>
            <a:ext cx="22367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6000">
                <a:latin typeface="Arial Narrow" pitchFamily="34" charset="0"/>
              </a:rPr>
              <a:t>Besler</a:t>
            </a:r>
            <a:r>
              <a:rPr lang="en-US" sz="4000" baseline="70000">
                <a:latin typeface="Arial Narrow" pitchFamily="34" charset="0"/>
              </a:rPr>
              <a:t>™</a:t>
            </a:r>
            <a:endParaRPr lang="en-US" sz="2800"/>
          </a:p>
        </p:txBody>
      </p:sp>
      <p:sp>
        <p:nvSpPr>
          <p:cNvPr id="136209" name="Text Box 17"/>
          <p:cNvSpPr txBox="1">
            <a:spLocks noChangeArrowheads="1"/>
          </p:cNvSpPr>
          <p:nvPr/>
        </p:nvSpPr>
        <p:spPr bwMode="auto">
          <a:xfrm>
            <a:off x="6246813" y="6350000"/>
            <a:ext cx="2774950" cy="508000"/>
          </a:xfrm>
          <a:prstGeom prst="rect">
            <a:avLst/>
          </a:prstGeom>
          <a:solidFill>
            <a:srgbClr val="FF99CC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b="1"/>
              <a:t>Dual Lift Cylinders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13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utoUpdateAnimBg="0"/>
      <p:bldP spid="136195" grpId="0" animBg="1"/>
      <p:bldP spid="136196" grpId="0" animBg="1"/>
      <p:bldP spid="136197" grpId="0" animBg="1"/>
      <p:bldP spid="136198" grpId="0" animBg="1" autoUpdateAnimBg="0"/>
      <p:bldP spid="136199" grpId="0" animBg="1" autoUpdateAnimBg="0"/>
      <p:bldP spid="136200" grpId="0" animBg="1" autoUpdateAnimBg="0"/>
      <p:bldP spid="136201" grpId="0" animBg="1"/>
      <p:bldP spid="136202" grpId="0" animBg="1"/>
      <p:bldP spid="136203" grpId="0" animBg="1"/>
      <p:bldP spid="136204" grpId="0" animBg="1"/>
      <p:bldP spid="136205" grpId="0" animBg="1"/>
      <p:bldP spid="136206" grpId="0" animBg="1" autoUpdateAnimBg="0"/>
      <p:bldP spid="136207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4336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6172200" cy="1143000"/>
          </a:xfrm>
        </p:spPr>
        <p:txBody>
          <a:bodyPr rIns="457200"/>
          <a:lstStyle/>
          <a:p>
            <a:pPr algn="r"/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Lift Cylinder </a:t>
            </a:r>
            <a:b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Effective Area</a:t>
            </a:r>
            <a:endParaRPr lang="en-US"/>
          </a:p>
        </p:txBody>
      </p:sp>
      <p:sp>
        <p:nvSpPr>
          <p:cNvPr id="143363" name="Oval 2051"/>
          <p:cNvSpPr>
            <a:spLocks noChangeAspect="1" noChangeArrowheads="1"/>
          </p:cNvSpPr>
          <p:nvPr/>
        </p:nvSpPr>
        <p:spPr bwMode="auto">
          <a:xfrm>
            <a:off x="3657600" y="2774950"/>
            <a:ext cx="3016250" cy="3016250"/>
          </a:xfrm>
          <a:prstGeom prst="ellipse">
            <a:avLst/>
          </a:prstGeom>
          <a:noFill/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364" name="Oval 2052"/>
          <p:cNvSpPr>
            <a:spLocks noChangeAspect="1" noChangeArrowheads="1"/>
          </p:cNvSpPr>
          <p:nvPr/>
        </p:nvSpPr>
        <p:spPr bwMode="auto">
          <a:xfrm>
            <a:off x="3657600" y="2774950"/>
            <a:ext cx="3016250" cy="3016250"/>
          </a:xfrm>
          <a:prstGeom prst="ellipse">
            <a:avLst/>
          </a:prstGeom>
          <a:solidFill>
            <a:srgbClr val="C0C0C0"/>
          </a:solidFill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365" name="Oval 2053"/>
          <p:cNvSpPr>
            <a:spLocks noChangeArrowheads="1"/>
          </p:cNvSpPr>
          <p:nvPr/>
        </p:nvSpPr>
        <p:spPr bwMode="auto">
          <a:xfrm>
            <a:off x="4572000" y="3733800"/>
            <a:ext cx="1143000" cy="1143000"/>
          </a:xfrm>
          <a:prstGeom prst="ellipse">
            <a:avLst/>
          </a:prstGeom>
          <a:solidFill>
            <a:srgbClr val="FF99CC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366" name="Rectangle 2054"/>
          <p:cNvSpPr>
            <a:spLocks noChangeArrowheads="1"/>
          </p:cNvSpPr>
          <p:nvPr/>
        </p:nvSpPr>
        <p:spPr bwMode="auto">
          <a:xfrm>
            <a:off x="1728788" y="1874838"/>
            <a:ext cx="3616325" cy="160337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Arial" charset="0"/>
              </a:rPr>
              <a:t>Total Effective </a:t>
            </a:r>
            <a:br>
              <a:rPr lang="en-US">
                <a:solidFill>
                  <a:srgbClr val="FF3300"/>
                </a:solidFill>
                <a:latin typeface="Arial" charset="0"/>
              </a:rPr>
            </a:br>
            <a:r>
              <a:rPr lang="en-US">
                <a:solidFill>
                  <a:srgbClr val="FF3300"/>
                </a:solidFill>
                <a:latin typeface="Arial" charset="0"/>
              </a:rPr>
              <a:t>Lifting Area per Cylinder </a:t>
            </a:r>
            <a:r>
              <a:rPr lang="en-US" b="1">
                <a:solidFill>
                  <a:srgbClr val="FF3300"/>
                </a:solidFill>
                <a:latin typeface="Arial" charset="0"/>
              </a:rPr>
              <a:t/>
            </a:r>
            <a:br>
              <a:rPr lang="en-US" b="1">
                <a:solidFill>
                  <a:srgbClr val="FF3300"/>
                </a:solidFill>
                <a:latin typeface="Arial" charset="0"/>
              </a:rPr>
            </a:br>
            <a:r>
              <a:rPr lang="en-US" b="1">
                <a:solidFill>
                  <a:srgbClr val="FF3300"/>
                </a:solidFill>
                <a:latin typeface="Arial" charset="0"/>
              </a:rPr>
              <a:t>5.8 Square Inches</a:t>
            </a:r>
            <a:br>
              <a:rPr lang="en-US" b="1">
                <a:solidFill>
                  <a:srgbClr val="FF3300"/>
                </a:solidFill>
                <a:latin typeface="Arial" charset="0"/>
              </a:rPr>
            </a:br>
            <a:r>
              <a:rPr lang="en-US">
                <a:solidFill>
                  <a:srgbClr val="FF3300"/>
                </a:solidFill>
                <a:latin typeface="Arial" charset="0"/>
              </a:rPr>
              <a:t>Times 2 Cylinders =</a:t>
            </a:r>
            <a:r>
              <a:rPr lang="en-US" b="1">
                <a:solidFill>
                  <a:srgbClr val="FF3300"/>
                </a:solidFill>
                <a:latin typeface="Arial" charset="0"/>
              </a:rPr>
              <a:t> 11.6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43367" name="Rectangle 2055"/>
          <p:cNvSpPr>
            <a:spLocks noChangeArrowheads="1"/>
          </p:cNvSpPr>
          <p:nvPr/>
        </p:nvSpPr>
        <p:spPr bwMode="auto">
          <a:xfrm>
            <a:off x="7391400" y="4648200"/>
            <a:ext cx="1371600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Inside Diameter</a:t>
            </a:r>
            <a:br>
              <a:rPr lang="en-US">
                <a:solidFill>
                  <a:srgbClr val="0000FF"/>
                </a:solidFill>
              </a:rPr>
            </a:br>
            <a:r>
              <a:rPr lang="en-US">
                <a:solidFill>
                  <a:srgbClr val="0000FF"/>
                </a:solidFill>
              </a:rPr>
              <a:t>3”</a:t>
            </a:r>
          </a:p>
        </p:txBody>
      </p:sp>
      <p:sp>
        <p:nvSpPr>
          <p:cNvPr id="143368" name="Rectangle 2056"/>
          <p:cNvSpPr>
            <a:spLocks noChangeArrowheads="1"/>
          </p:cNvSpPr>
          <p:nvPr/>
        </p:nvSpPr>
        <p:spPr bwMode="auto">
          <a:xfrm>
            <a:off x="5105400" y="5029200"/>
            <a:ext cx="1447800" cy="1238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/>
              <a:t>Shaft Diameter</a:t>
            </a:r>
            <a:br>
              <a:rPr lang="en-US"/>
            </a:br>
            <a:r>
              <a:rPr lang="en-US"/>
              <a:t>1-1/4”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143369" name="Line 2057"/>
          <p:cNvSpPr>
            <a:spLocks noChangeShapeType="1"/>
          </p:cNvSpPr>
          <p:nvPr/>
        </p:nvSpPr>
        <p:spPr bwMode="auto">
          <a:xfrm>
            <a:off x="2667000" y="4343400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370" name="Line 2058"/>
          <p:cNvSpPr>
            <a:spLocks noChangeShapeType="1"/>
          </p:cNvSpPr>
          <p:nvPr/>
        </p:nvSpPr>
        <p:spPr bwMode="auto">
          <a:xfrm flipH="1">
            <a:off x="6629400" y="4343400"/>
            <a:ext cx="9144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3371" name="Line 2059"/>
          <p:cNvSpPr>
            <a:spLocks noChangeShapeType="1"/>
          </p:cNvSpPr>
          <p:nvPr/>
        </p:nvSpPr>
        <p:spPr bwMode="auto">
          <a:xfrm flipH="1">
            <a:off x="5715000" y="43434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3372" name="Line 2060"/>
          <p:cNvSpPr>
            <a:spLocks noChangeShapeType="1"/>
          </p:cNvSpPr>
          <p:nvPr/>
        </p:nvSpPr>
        <p:spPr bwMode="auto">
          <a:xfrm>
            <a:off x="3886200" y="43434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3373" name="Line 2061"/>
          <p:cNvSpPr>
            <a:spLocks noChangeShapeType="1"/>
          </p:cNvSpPr>
          <p:nvPr/>
        </p:nvSpPr>
        <p:spPr bwMode="auto">
          <a:xfrm flipH="1">
            <a:off x="6019800" y="2743200"/>
            <a:ext cx="1905000" cy="914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3374" name="Rectangle 2062"/>
          <p:cNvSpPr>
            <a:spLocks noChangeArrowheads="1"/>
          </p:cNvSpPr>
          <p:nvPr/>
        </p:nvSpPr>
        <p:spPr bwMode="auto">
          <a:xfrm>
            <a:off x="6400800" y="1870075"/>
            <a:ext cx="2555875" cy="87312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Arial" charset="0"/>
              </a:rPr>
              <a:t>System Pressure</a:t>
            </a:r>
            <a:br>
              <a:rPr lang="en-US">
                <a:solidFill>
                  <a:srgbClr val="FF3300"/>
                </a:solidFill>
                <a:latin typeface="Arial" charset="0"/>
              </a:rPr>
            </a:br>
            <a:r>
              <a:rPr lang="en-US" b="1">
                <a:solidFill>
                  <a:srgbClr val="FF3300"/>
                </a:solidFill>
                <a:latin typeface="Arial" charset="0"/>
              </a:rPr>
              <a:t>2,250 PSI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43375" name="Rectangle 2063"/>
          <p:cNvSpPr>
            <a:spLocks noChangeArrowheads="1"/>
          </p:cNvSpPr>
          <p:nvPr/>
        </p:nvSpPr>
        <p:spPr bwMode="auto">
          <a:xfrm>
            <a:off x="1828800" y="3962400"/>
            <a:ext cx="3062288" cy="2152650"/>
          </a:xfrm>
          <a:prstGeom prst="rect">
            <a:avLst/>
          </a:prstGeom>
          <a:solidFill>
            <a:srgbClr val="FFFF99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4400">
                <a:latin typeface="Arial" charset="0"/>
              </a:rPr>
              <a:t>Total Force</a:t>
            </a:r>
            <a:br>
              <a:rPr lang="en-US" sz="4400">
                <a:latin typeface="Arial" charset="0"/>
              </a:rPr>
            </a:br>
            <a:r>
              <a:rPr lang="en-US" sz="4400">
                <a:latin typeface="Arial" charset="0"/>
              </a:rPr>
              <a:t>Generated</a:t>
            </a:r>
            <a:br>
              <a:rPr lang="en-US" sz="4400">
                <a:latin typeface="Arial" charset="0"/>
              </a:rPr>
            </a:br>
            <a:r>
              <a:rPr lang="en-US" sz="4400" b="1">
                <a:solidFill>
                  <a:srgbClr val="FF3300"/>
                </a:solidFill>
                <a:latin typeface="Arial" charset="0"/>
              </a:rPr>
              <a:t>13.1</a:t>
            </a:r>
            <a:r>
              <a:rPr lang="en-US" sz="4400" b="1">
                <a:latin typeface="Arial" charset="0"/>
              </a:rPr>
              <a:t> Tons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143376" name="Text Box 2064"/>
          <p:cNvSpPr txBox="1">
            <a:spLocks noChangeArrowheads="1"/>
          </p:cNvSpPr>
          <p:nvPr/>
        </p:nvSpPr>
        <p:spPr bwMode="auto">
          <a:xfrm>
            <a:off x="1543050" y="411163"/>
            <a:ext cx="36258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6000">
                <a:latin typeface="Arial Narrow" pitchFamily="34" charset="0"/>
              </a:rPr>
              <a:t>Cannonball</a:t>
            </a:r>
            <a:r>
              <a:rPr lang="en-US" sz="4000" baseline="70000">
                <a:latin typeface="Arial Narrow" pitchFamily="34" charset="0"/>
              </a:rPr>
              <a:t>™</a:t>
            </a:r>
          </a:p>
        </p:txBody>
      </p:sp>
      <p:sp>
        <p:nvSpPr>
          <p:cNvPr id="143377" name="Text Box 2065"/>
          <p:cNvSpPr txBox="1">
            <a:spLocks noChangeArrowheads="1"/>
          </p:cNvSpPr>
          <p:nvPr/>
        </p:nvSpPr>
        <p:spPr bwMode="auto">
          <a:xfrm>
            <a:off x="6246813" y="6350000"/>
            <a:ext cx="2774950" cy="508000"/>
          </a:xfrm>
          <a:prstGeom prst="rect">
            <a:avLst/>
          </a:prstGeom>
          <a:solidFill>
            <a:srgbClr val="FF99CC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b="1"/>
              <a:t>Dual Lift Cylinders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143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 autoUpdateAnimBg="0"/>
      <p:bldP spid="143363" grpId="0" animBg="1"/>
      <p:bldP spid="143364" grpId="0" animBg="1"/>
      <p:bldP spid="143365" grpId="0" animBg="1"/>
      <p:bldP spid="143366" grpId="0" animBg="1" autoUpdateAnimBg="0"/>
      <p:bldP spid="143367" grpId="0" animBg="1" autoUpdateAnimBg="0"/>
      <p:bldP spid="143368" grpId="0" animBg="1" autoUpdateAnimBg="0"/>
      <p:bldP spid="143369" grpId="0" animBg="1"/>
      <p:bldP spid="143370" grpId="0" animBg="1"/>
      <p:bldP spid="143371" grpId="0" animBg="1"/>
      <p:bldP spid="143372" grpId="0" animBg="1"/>
      <p:bldP spid="143373" grpId="0" animBg="1"/>
      <p:bldP spid="143374" grpId="0" animBg="1" autoUpdateAnimBg="0"/>
      <p:bldP spid="143375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8839200" cy="838200"/>
          </a:xfrm>
          <a:noFill/>
          <a:ln/>
        </p:spPr>
        <p:txBody>
          <a:bodyPr/>
          <a:lstStyle/>
          <a:p>
            <a:pPr algn="ctr"/>
            <a:r>
              <a:rPr lang="en-US" sz="5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Important Background Information</a:t>
            </a:r>
            <a:r>
              <a:rPr lang="en-US" sz="4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en-US" sz="4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en-US"/>
          </a:p>
        </p:txBody>
      </p:sp>
      <p:sp>
        <p:nvSpPr>
          <p:cNvPr id="144393" name="Rectangle 9"/>
          <p:cNvSpPr>
            <a:spLocks noChangeArrowheads="1"/>
          </p:cNvSpPr>
          <p:nvPr/>
        </p:nvSpPr>
        <p:spPr bwMode="auto">
          <a:xfrm>
            <a:off x="1676400" y="1828800"/>
            <a:ext cx="74676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300">
                <a:latin typeface="Arial" charset="0"/>
              </a:rPr>
              <a:t>Lift cylinder force calculations were made using industry-standard hydraulic formulas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300">
                <a:latin typeface="Arial" charset="0"/>
              </a:rPr>
              <a:t>All cylinder dimensions and system relief pressure values are from product advertising or were provided by representatives of the various companies 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300">
                <a:latin typeface="Arial" charset="0"/>
              </a:rPr>
              <a:t>Cylinder force values are compared in the next table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300">
                <a:latin typeface="Arial" charset="0"/>
              </a:rPr>
              <a:t>The final table compares estimated lift capacities based on the calculated cylinder force values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300">
                <a:latin typeface="Arial" charset="0"/>
              </a:rPr>
              <a:t>Every effort has been made to provide accurate, unbiased information in these comparisons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300">
                <a:latin typeface="Arial" charset="0"/>
              </a:rPr>
              <a:t>We reserve the right to make additions or corrections as additional information becomes available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3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62469" name="Picture 5" descr="C:\My Documents\Triple C\Images\History\Competitors\12V Pump 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81400"/>
            <a:ext cx="6096000" cy="31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8153400" cy="1143000"/>
          </a:xfrm>
        </p:spPr>
        <p:txBody>
          <a:bodyPr/>
          <a:lstStyle/>
          <a:p>
            <a:pPr algn="ctr"/>
            <a:r>
              <a:rPr lang="en-US" sz="3200" i="1">
                <a:latin typeface="Arial" charset="0"/>
              </a:rPr>
              <a:t>1979-1981 Research Results:</a:t>
            </a:r>
            <a:r>
              <a:rPr lang="en-US" i="1">
                <a:latin typeface="Arial" charset="0"/>
              </a:rPr>
              <a:t> </a:t>
            </a:r>
            <a:br>
              <a:rPr lang="en-US" i="1"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12-volt Hydraulic Systems</a:t>
            </a: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828800"/>
            <a:ext cx="7466013" cy="5029200"/>
          </a:xfrm>
          <a:solidFill>
            <a:schemeClr val="bg1"/>
          </a:solidFill>
        </p:spPr>
        <p:txBody>
          <a:bodyPr/>
          <a:lstStyle/>
          <a:p>
            <a:r>
              <a:rPr lang="en-US" sz="3600"/>
              <a:t>They were commonly used on delivery truck lift-gates &amp; 5th wheel grain trailers</a:t>
            </a:r>
          </a:p>
          <a:p>
            <a:r>
              <a:rPr lang="en-US" sz="3600"/>
              <a:t>We questioned owners of 12-volt hay handlers &amp; found that many were fed up with the problems.</a:t>
            </a:r>
          </a:p>
          <a:p>
            <a:r>
              <a:rPr lang="en-US" sz="3600"/>
              <a:t>In 1980, a significant number of those cattlemen intended to switch to clutch pump systems as soon as possible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1676400" y="1828800"/>
            <a:ext cx="74676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1676400" y="2590800"/>
            <a:ext cx="74676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DewEze		15.9 Tons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90%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of </a:t>
            </a: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Hydra Bed</a:t>
            </a: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Besler		14.5 Tons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82%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of </a:t>
            </a: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Hydra Bed</a:t>
            </a: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Krogmann		13.5 Tons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77%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of </a:t>
            </a: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Hydra Bed</a:t>
            </a: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Cannonball	  	13.1 Tons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74%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of </a:t>
            </a: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Hydra Bed</a:t>
            </a: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Steerman		12.2 Tons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69%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of </a:t>
            </a: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Hydra Bed</a:t>
            </a: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Hoswel		11.6 Tons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66%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of </a:t>
            </a: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Hydra Bed</a:t>
            </a: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endParaRPr lang="en-US" sz="320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132106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8839200" cy="609600"/>
          </a:xfrm>
          <a:noFill/>
          <a:ln/>
        </p:spPr>
        <p:txBody>
          <a:bodyPr/>
          <a:lstStyle/>
          <a:p>
            <a:pPr algn="r"/>
            <a:r>
              <a:rPr lang="en-US" sz="4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Bale Bed Hydraulic Systems:</a:t>
            </a:r>
            <a:br>
              <a:rPr lang="en-US" sz="4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4400" b="1" i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Comparing</a:t>
            </a:r>
            <a:r>
              <a:rPr lang="en-US" sz="44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Cylinder Force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en-US"/>
          </a:p>
        </p:txBody>
      </p:sp>
      <p:grpSp>
        <p:nvGrpSpPr>
          <p:cNvPr id="132114" name="Group 18"/>
          <p:cNvGrpSpPr>
            <a:grpSpLocks/>
          </p:cNvGrpSpPr>
          <p:nvPr/>
        </p:nvGrpSpPr>
        <p:grpSpPr bwMode="auto">
          <a:xfrm>
            <a:off x="1677988" y="1828800"/>
            <a:ext cx="7467600" cy="685800"/>
            <a:chOff x="1057" y="1152"/>
            <a:chExt cx="4704" cy="432"/>
          </a:xfrm>
        </p:grpSpPr>
        <p:sp>
          <p:nvSpPr>
            <p:cNvPr id="132113" name="Rectangle 17"/>
            <p:cNvSpPr>
              <a:spLocks noChangeArrowheads="1"/>
            </p:cNvSpPr>
            <p:nvPr/>
          </p:nvSpPr>
          <p:spPr bwMode="auto">
            <a:xfrm>
              <a:off x="1057" y="1152"/>
              <a:ext cx="4704" cy="43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marL="342900" indent="-342900" algn="l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n"/>
              </a:pPr>
              <a:r>
                <a:rPr lang="en-US" sz="32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                	17.6 Tons - The Leader</a:t>
              </a:r>
              <a:endParaRPr 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endParaRPr>
            </a:p>
          </p:txBody>
        </p:sp>
        <p:pic>
          <p:nvPicPr>
            <p:cNvPr id="132107" name="Picture 11" descr="H:\Logos\WMF files\HYDRA BEDCCC red.wm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207"/>
              <a:ext cx="1392" cy="299"/>
            </a:xfrm>
            <a:prstGeom prst="rect">
              <a:avLst/>
            </a:prstGeom>
            <a:solidFill>
              <a:srgbClr val="C0C0C0"/>
            </a:solidFill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3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8839200" cy="838200"/>
          </a:xfrm>
          <a:noFill/>
          <a:ln/>
        </p:spPr>
        <p:txBody>
          <a:bodyPr/>
          <a:lstStyle/>
          <a:p>
            <a:pPr algn="ctr"/>
            <a:r>
              <a:rPr lang="en-US" sz="5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Simple Bale Bed Facts</a:t>
            </a:r>
            <a:r>
              <a:rPr lang="en-US" sz="4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:</a:t>
            </a:r>
            <a:br>
              <a:rPr lang="en-US" sz="4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en-US"/>
          </a:p>
        </p:txBody>
      </p:sp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1676400" y="1828800"/>
            <a:ext cx="74676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500" b="1">
                <a:latin typeface="Arial Narrow" pitchFamily="34" charset="0"/>
              </a:rPr>
              <a:t>Fact</a:t>
            </a:r>
            <a:r>
              <a:rPr lang="en-US" sz="2500">
                <a:latin typeface="Arial Narrow" pitchFamily="34" charset="0"/>
              </a:rPr>
              <a:t>: Cylinder force (area times pressure) is a key factor in comparing </a:t>
            </a:r>
            <a:r>
              <a:rPr lang="en-US" sz="2500" u="sng">
                <a:latin typeface="Arial Narrow" pitchFamily="34" charset="0"/>
              </a:rPr>
              <a:t>true</a:t>
            </a:r>
            <a:r>
              <a:rPr lang="en-US" sz="2500">
                <a:latin typeface="Arial Narrow" pitchFamily="34" charset="0"/>
              </a:rPr>
              <a:t> bale bed lift capacity</a:t>
            </a:r>
            <a:endParaRPr lang="en-US" sz="2500" b="1"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500" b="1">
                <a:latin typeface="Arial Narrow" pitchFamily="34" charset="0"/>
              </a:rPr>
              <a:t>Fact</a:t>
            </a:r>
            <a:r>
              <a:rPr lang="en-US" sz="2500">
                <a:latin typeface="Arial Narrow" pitchFamily="34" charset="0"/>
              </a:rPr>
              <a:t>: All listed bale beds use similar lift cylinder strokes, ranging from DewEze at 16” to all others at 20”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500" b="1">
                <a:latin typeface="Arial Narrow" pitchFamily="34" charset="0"/>
              </a:rPr>
              <a:t>Fact</a:t>
            </a:r>
            <a:r>
              <a:rPr lang="en-US" sz="2500">
                <a:latin typeface="Arial Narrow" pitchFamily="34" charset="0"/>
              </a:rPr>
              <a:t>: All listed bale beds convert that cylinder stroke to a similar bale arm swing radius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500" b="1">
                <a:latin typeface="Arial Narrow" pitchFamily="34" charset="0"/>
              </a:rPr>
              <a:t>Fact</a:t>
            </a:r>
            <a:r>
              <a:rPr lang="en-US" sz="2500">
                <a:latin typeface="Arial Narrow" pitchFamily="34" charset="0"/>
              </a:rPr>
              <a:t>: The lift cylinder in a Hydra Bed will produce 17.6 Tons of force at the factory system relief pressure of 2,500 PSI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500" b="1">
                <a:latin typeface="Arial Narrow" pitchFamily="34" charset="0"/>
              </a:rPr>
              <a:t>Fact</a:t>
            </a:r>
            <a:r>
              <a:rPr lang="en-US" sz="2500">
                <a:latin typeface="Arial Narrow" pitchFamily="34" charset="0"/>
              </a:rPr>
              <a:t>: That 17.6 Tons of force will lift 3,000# at the spinner bushing of a Series 150 Hydra Bed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500" b="1">
                <a:latin typeface="Arial Narrow" pitchFamily="34" charset="0"/>
              </a:rPr>
              <a:t>Fact</a:t>
            </a:r>
            <a:r>
              <a:rPr lang="en-US" sz="2500">
                <a:latin typeface="Arial Narrow" pitchFamily="34" charset="0"/>
              </a:rPr>
              <a:t>: Advertised lift capacities should reflect true lift capacities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endParaRPr lang="en-US" sz="2800">
              <a:latin typeface="Arial Narrow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1676400" y="1828800"/>
            <a:ext cx="74676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1676400" y="3657600"/>
            <a:ext cx="74676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DewEze	  </a:t>
            </a:r>
            <a:r>
              <a:rPr lang="en-US" sz="28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2,750</a:t>
            </a:r>
            <a:r>
              <a:rPr lang="en-US" sz="2800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</a:t>
            </a:r>
            <a:r>
              <a:rPr lang="en-US" sz="28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2,700</a:t>
            </a:r>
            <a:r>
              <a:rPr lang="en-US" sz="2800" b="1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</a:t>
            </a:r>
            <a:r>
              <a:rPr lang="en-US" sz="1800" b="1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	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          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-50</a:t>
            </a:r>
            <a:r>
              <a:rPr lang="en-US" sz="2800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</a:t>
            </a:r>
            <a:r>
              <a:rPr lang="en-US" sz="1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	  -2</a:t>
            </a:r>
            <a:r>
              <a:rPr lang="en-US" sz="2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%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 </a:t>
            </a: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Besler	  </a:t>
            </a:r>
            <a:r>
              <a:rPr lang="en-US" sz="28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2,200</a:t>
            </a:r>
            <a:r>
              <a:rPr lang="en-US" sz="2800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</a:t>
            </a: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2,460</a:t>
            </a:r>
            <a:r>
              <a:rPr lang="en-US" sz="2800" b="1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         +260</a:t>
            </a:r>
            <a:r>
              <a:rPr lang="en-US" sz="2800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      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+11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%</a:t>
            </a: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Krogmann	  </a:t>
            </a:r>
            <a:r>
              <a:rPr lang="en-US" sz="28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2,750</a:t>
            </a:r>
            <a:r>
              <a:rPr lang="en-US" sz="2800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</a:t>
            </a:r>
            <a:r>
              <a:rPr lang="en-US" sz="28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2,310</a:t>
            </a:r>
            <a:r>
              <a:rPr lang="en-US" sz="2800" b="1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  </a:t>
            </a: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      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-440</a:t>
            </a:r>
            <a:r>
              <a:rPr lang="en-US" sz="2800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</a:t>
            </a:r>
            <a:r>
              <a:rPr lang="en-US" sz="1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	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-19</a:t>
            </a:r>
            <a:r>
              <a:rPr lang="en-US" sz="2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%</a:t>
            </a: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Cannonball	  </a:t>
            </a:r>
            <a:r>
              <a:rPr lang="en-US" sz="28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2,850</a:t>
            </a:r>
            <a:r>
              <a:rPr lang="en-US" sz="2800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</a:t>
            </a:r>
            <a:r>
              <a:rPr lang="en-US" sz="28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2,220</a:t>
            </a:r>
            <a:r>
              <a:rPr lang="en-US" sz="2800" b="1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         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-630</a:t>
            </a:r>
            <a:r>
              <a:rPr lang="en-US" sz="2800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</a:t>
            </a: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	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-28</a:t>
            </a:r>
            <a:r>
              <a:rPr lang="en-US" sz="2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%</a:t>
            </a: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Steerman	  </a:t>
            </a:r>
            <a:r>
              <a:rPr lang="en-US" sz="28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2,850</a:t>
            </a:r>
            <a:r>
              <a:rPr lang="en-US" sz="2800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2,270</a:t>
            </a:r>
            <a:r>
              <a:rPr lang="en-US" sz="2800" b="1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</a:t>
            </a: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         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-580</a:t>
            </a:r>
            <a:r>
              <a:rPr lang="en-US" sz="2800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	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-26</a:t>
            </a:r>
            <a:r>
              <a:rPr lang="en-US" sz="2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%</a:t>
            </a:r>
            <a:endParaRPr lang="en-US" sz="28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Hoswel	  </a:t>
            </a:r>
            <a:r>
              <a:rPr lang="en-US" sz="28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2,500</a:t>
            </a:r>
            <a:r>
              <a:rPr lang="en-US" sz="2800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</a:t>
            </a:r>
            <a:r>
              <a:rPr lang="en-US" sz="28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1,980</a:t>
            </a:r>
            <a:r>
              <a:rPr lang="en-US" sz="2800" b="1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         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-520</a:t>
            </a:r>
            <a:r>
              <a:rPr lang="en-US" sz="2800" baseline="44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#	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-26</a:t>
            </a:r>
            <a:r>
              <a:rPr lang="en-US" sz="2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%</a:t>
            </a:r>
            <a:endParaRPr lang="en-US" sz="28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1295400" y="838200"/>
            <a:ext cx="7543800" cy="838200"/>
          </a:xfrm>
          <a:noFill/>
          <a:ln/>
        </p:spPr>
        <p:txBody>
          <a:bodyPr/>
          <a:lstStyle/>
          <a:p>
            <a:pPr algn="ctr"/>
            <a:r>
              <a:rPr lang="en-US" sz="40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Advertised Lift Capacity</a:t>
            </a:r>
            <a:r>
              <a:rPr lang="en-US" sz="36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compared to</a:t>
            </a:r>
            <a:r>
              <a:rPr lang="en-US" sz="32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2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40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Calculated Lift Capacity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en-US"/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1677988" y="1828800"/>
            <a:ext cx="7467600" cy="6858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3,000</a:t>
            </a:r>
            <a:r>
              <a:rPr lang="en-US" sz="2800" baseline="4400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#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</a:t>
            </a:r>
            <a:r>
              <a:rPr lang="en-US" sz="2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3,000</a:t>
            </a:r>
            <a:r>
              <a:rPr lang="en-US" sz="2800" baseline="4400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#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</a:t>
            </a:r>
            <a:r>
              <a:rPr lang="en-US" sz="2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0</a:t>
            </a:r>
            <a:r>
              <a:rPr lang="en-US" sz="2800" baseline="4400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#            </a:t>
            </a:r>
            <a:r>
              <a:rPr lang="en-US" sz="2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0</a:t>
            </a: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%</a:t>
            </a:r>
            <a:r>
              <a:rPr lang="en-US" sz="2800" baseline="4400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</a:t>
            </a:r>
          </a:p>
        </p:txBody>
      </p:sp>
      <p:pic>
        <p:nvPicPr>
          <p:cNvPr id="140295" name="Picture 7" descr="H:\Logos\WMF files\HYDRA BEDCCC red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66913"/>
            <a:ext cx="1828800" cy="393700"/>
          </a:xfrm>
          <a:prstGeom prst="rect">
            <a:avLst/>
          </a:prstGeom>
          <a:solidFill>
            <a:srgbClr val="C0C0C0"/>
          </a:solidFill>
        </p:spPr>
      </p:pic>
      <p:sp>
        <p:nvSpPr>
          <p:cNvPr id="140297" name="Text Box 9"/>
          <p:cNvSpPr txBox="1">
            <a:spLocks noChangeArrowheads="1"/>
          </p:cNvSpPr>
          <p:nvPr/>
        </p:nvSpPr>
        <p:spPr bwMode="auto">
          <a:xfrm>
            <a:off x="3429000" y="2819400"/>
            <a:ext cx="1565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i="1">
                <a:solidFill>
                  <a:srgbClr val="0000FF"/>
                </a:solidFill>
                <a:latin typeface="Arial Narrow" pitchFamily="34" charset="0"/>
              </a:rPr>
              <a:t>Advertised</a:t>
            </a:r>
            <a:br>
              <a:rPr lang="en-US" i="1">
                <a:solidFill>
                  <a:srgbClr val="0000FF"/>
                </a:solidFill>
                <a:latin typeface="Arial Narrow" pitchFamily="34" charset="0"/>
              </a:rPr>
            </a:br>
            <a:r>
              <a:rPr lang="en-US" i="1">
                <a:solidFill>
                  <a:srgbClr val="0000FF"/>
                </a:solidFill>
                <a:latin typeface="Arial Narrow" pitchFamily="34" charset="0"/>
              </a:rPr>
              <a:t>Lift Capacity</a:t>
            </a:r>
            <a:endParaRPr lang="en-US">
              <a:latin typeface="Arial Narrow" pitchFamily="34" charset="0"/>
            </a:endParaRPr>
          </a:p>
        </p:txBody>
      </p:sp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4970463" y="2520950"/>
            <a:ext cx="19399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latin typeface="Arial Narrow" pitchFamily="34" charset="0"/>
              </a:rPr>
              <a:t>Lift Capacity</a:t>
            </a:r>
            <a:br>
              <a:rPr lang="en-US">
                <a:latin typeface="Arial Narrow" pitchFamily="34" charset="0"/>
              </a:rPr>
            </a:br>
            <a:r>
              <a:rPr lang="en-US">
                <a:latin typeface="Arial Narrow" pitchFamily="34" charset="0"/>
              </a:rPr>
              <a:t>Calculated from</a:t>
            </a:r>
            <a:br>
              <a:rPr lang="en-US">
                <a:latin typeface="Arial Narrow" pitchFamily="34" charset="0"/>
              </a:rPr>
            </a:br>
            <a:r>
              <a:rPr lang="en-US">
                <a:latin typeface="Arial Narrow" pitchFamily="34" charset="0"/>
              </a:rPr>
              <a:t>Cylinder Force</a:t>
            </a:r>
          </a:p>
        </p:txBody>
      </p:sp>
      <p:sp>
        <p:nvSpPr>
          <p:cNvPr id="140299" name="Text Box 11"/>
          <p:cNvSpPr txBox="1">
            <a:spLocks noChangeArrowheads="1"/>
          </p:cNvSpPr>
          <p:nvPr/>
        </p:nvSpPr>
        <p:spPr bwMode="auto">
          <a:xfrm>
            <a:off x="7096125" y="2789238"/>
            <a:ext cx="1563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Arial Narrow" pitchFamily="34" charset="0"/>
              </a:rPr>
              <a:t>Estimated</a:t>
            </a:r>
            <a:br>
              <a:rPr lang="en-US">
                <a:solidFill>
                  <a:srgbClr val="FF3300"/>
                </a:solidFill>
                <a:latin typeface="Arial Narrow" pitchFamily="34" charset="0"/>
              </a:rPr>
            </a:br>
            <a:r>
              <a:rPr lang="en-US">
                <a:solidFill>
                  <a:srgbClr val="FF3300"/>
                </a:solidFill>
                <a:latin typeface="Arial Narrow" pitchFamily="34" charset="0"/>
              </a:rPr>
              <a:t>Discrepancy</a:t>
            </a:r>
          </a:p>
        </p:txBody>
      </p:sp>
      <p:sp>
        <p:nvSpPr>
          <p:cNvPr id="140300" name="Line 12"/>
          <p:cNvSpPr>
            <a:spLocks noChangeShapeType="1"/>
          </p:cNvSpPr>
          <p:nvPr/>
        </p:nvSpPr>
        <p:spPr bwMode="auto">
          <a:xfrm>
            <a:off x="1982788" y="3656013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3" name="Line 15"/>
          <p:cNvSpPr>
            <a:spLocks noChangeShapeType="1"/>
          </p:cNvSpPr>
          <p:nvPr/>
        </p:nvSpPr>
        <p:spPr bwMode="auto">
          <a:xfrm flipV="1">
            <a:off x="4991100" y="2590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4" name="Line 16"/>
          <p:cNvSpPr>
            <a:spLocks noChangeShapeType="1"/>
          </p:cNvSpPr>
          <p:nvPr/>
        </p:nvSpPr>
        <p:spPr bwMode="auto">
          <a:xfrm flipV="1">
            <a:off x="6985000" y="2590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5" name="Line 17"/>
          <p:cNvSpPr>
            <a:spLocks noChangeShapeType="1"/>
          </p:cNvSpPr>
          <p:nvPr/>
        </p:nvSpPr>
        <p:spPr bwMode="auto">
          <a:xfrm flipV="1">
            <a:off x="3429000" y="2590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 autoUpdateAnimBg="0"/>
      <p:bldP spid="140294" grpId="0" build="p" autoUpdateAnimBg="0"/>
      <p:bldP spid="140297" grpId="0" autoUpdateAnimBg="0"/>
      <p:bldP spid="140298" grpId="0" autoUpdateAnimBg="0"/>
      <p:bldP spid="140299" grpId="0" autoUpdateAnimBg="0"/>
      <p:bldP spid="140300" grpId="0" animBg="1"/>
      <p:bldP spid="140303" grpId="0" animBg="1"/>
      <p:bldP spid="140304" grpId="0" animBg="1"/>
      <p:bldP spid="14030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1676400" y="1828800"/>
            <a:ext cx="74676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50531" name="Picture 3" descr="C:\My Documents\Triple C\Images\History\Fun\20 years 2B copy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00"/>
            <a:ext cx="460533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2" name="Picture 4" descr="H:\Logos\WMF files\HYDRA BEDCCC red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8113"/>
            <a:ext cx="6477000" cy="13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112645" name="Picture 1029" descr="C:\My Documents\Triple C\Images\History\Competitors\12V Pump O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95600"/>
            <a:ext cx="7010400" cy="301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677988" y="1828800"/>
            <a:ext cx="7466012" cy="50292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The common problems were:</a:t>
            </a:r>
          </a:p>
          <a:p>
            <a:pPr lvl="1"/>
            <a:r>
              <a:rPr lang="en-US" b="1">
                <a:solidFill>
                  <a:srgbClr val="FF3300"/>
                </a:solidFill>
              </a:rPr>
              <a:t>Corrosion</a:t>
            </a:r>
          </a:p>
          <a:p>
            <a:pPr lvl="1"/>
            <a:r>
              <a:rPr lang="en-US" b="1">
                <a:solidFill>
                  <a:srgbClr val="FF3300"/>
                </a:solidFill>
              </a:rPr>
              <a:t>Wiring fires</a:t>
            </a:r>
          </a:p>
          <a:p>
            <a:pPr lvl="1"/>
            <a:r>
              <a:rPr lang="en-US" b="1">
                <a:solidFill>
                  <a:srgbClr val="FF3300"/>
                </a:solidFill>
              </a:rPr>
              <a:t>Dead batteries with no warranty</a:t>
            </a:r>
            <a:endParaRPr lang="en-US"/>
          </a:p>
          <a:p>
            <a:r>
              <a:rPr lang="en-US"/>
              <a:t>Another key reason mentioned to avoid 12-volt hydraulics was the </a:t>
            </a:r>
            <a:r>
              <a:rPr lang="en-US" b="1">
                <a:solidFill>
                  <a:srgbClr val="FF3300"/>
                </a:solidFill>
              </a:rPr>
              <a:t>frustratingly slow speed</a:t>
            </a:r>
            <a:r>
              <a:rPr lang="en-US"/>
              <a:t>, especially in cold weather </a:t>
            </a:r>
            <a:r>
              <a:rPr lang="en-US" b="1" u="sng"/>
              <a:t>when the majority of feeding occurs</a:t>
            </a:r>
          </a:p>
          <a:p>
            <a:endParaRPr lang="en-US" sz="2800"/>
          </a:p>
        </p:txBody>
      </p:sp>
      <p:sp>
        <p:nvSpPr>
          <p:cNvPr id="1126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8153400" cy="1143000"/>
          </a:xfrm>
        </p:spPr>
        <p:txBody>
          <a:bodyPr/>
          <a:lstStyle/>
          <a:p>
            <a:pPr algn="ctr"/>
            <a:r>
              <a:rPr lang="en-US" sz="3200" i="1">
                <a:latin typeface="Arial" charset="0"/>
              </a:rPr>
              <a:t>1979-1981 Research Results:</a:t>
            </a:r>
            <a:r>
              <a:rPr lang="en-US" i="1">
                <a:latin typeface="Arial" charset="0"/>
              </a:rPr>
              <a:t> </a:t>
            </a:r>
            <a:br>
              <a:rPr lang="en-US" i="1">
                <a:latin typeface="Arial" charset="0"/>
              </a:rPr>
            </a:b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12-volt Hydraulic Systems</a:t>
            </a:r>
            <a:endParaRPr lang="en-US"/>
          </a:p>
        </p:txBody>
      </p:sp>
      <p:pic>
        <p:nvPicPr>
          <p:cNvPr id="112646" name="Picture 1030" descr="C:\My Documents\Triple C\Images\History\Competitors\12V Pump O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62200"/>
            <a:ext cx="365760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 bldLvl="2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73741" name="Picture 13" descr="C:\My Documents\Triple C\Images\History\Hydraulics\Vert Top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0"/>
            <a:ext cx="6172200" cy="838200"/>
          </a:xfrm>
        </p:spPr>
        <p:txBody>
          <a:bodyPr/>
          <a:lstStyle/>
          <a:p>
            <a:pPr algn="ctr"/>
            <a:r>
              <a:rPr lang="en-US" sz="3200" i="1">
                <a:latin typeface="Arial" charset="0"/>
              </a:rPr>
              <a:t>Comparison:</a:t>
            </a:r>
            <a:r>
              <a:rPr lang="en-US" i="1">
                <a:latin typeface="Arial" charset="0"/>
              </a:rPr>
              <a:t> </a:t>
            </a:r>
            <a:endParaRPr lang="en-US"/>
          </a:p>
        </p:txBody>
      </p:sp>
      <p:pic>
        <p:nvPicPr>
          <p:cNvPr id="73732" name="Picture 4" descr="H:\Logos\WMF files\HYDRA BEDCCC red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514600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1828800" y="1828800"/>
            <a:ext cx="7315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Final pump selection came as a result of  practical comparison of features and capabilities</a:t>
            </a: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1828800" y="5670550"/>
            <a:ext cx="2644775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B1138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 Narrow" pitchFamily="34" charset="0"/>
              </a:rPr>
              <a:t>Gear Pump from typical 12-volt hydraulic system</a:t>
            </a:r>
            <a:endParaRPr lang="en-US" b="1">
              <a:solidFill>
                <a:srgbClr val="FB1138"/>
              </a:solidFill>
              <a:latin typeface="Myriad Roman" pitchFamily="34" charset="0"/>
            </a:endParaRP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5486400" y="5767388"/>
            <a:ext cx="32004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B1138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Arial Narrow" pitchFamily="34" charset="0"/>
              </a:rPr>
              <a:t>Gear Pump used in Hydra Bed</a:t>
            </a:r>
            <a:endParaRPr lang="en-US" sz="2800" b="1">
              <a:latin typeface="Arial Narrow" pitchFamily="34" charset="0"/>
            </a:endParaRPr>
          </a:p>
        </p:txBody>
      </p:sp>
      <p:sp>
        <p:nvSpPr>
          <p:cNvPr id="73746" name="Rectangle 18"/>
          <p:cNvSpPr>
            <a:spLocks noChangeArrowheads="1"/>
          </p:cNvSpPr>
          <p:nvPr/>
        </p:nvSpPr>
        <p:spPr bwMode="auto">
          <a:xfrm>
            <a:off x="2973388" y="457200"/>
            <a:ext cx="6172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en-US" sz="48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73747" name="Rectangle 19"/>
          <p:cNvSpPr>
            <a:spLocks noChangeArrowheads="1"/>
          </p:cNvSpPr>
          <p:nvPr/>
        </p:nvSpPr>
        <p:spPr bwMode="auto">
          <a:xfrm>
            <a:off x="2971800" y="457200"/>
            <a:ext cx="6172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12-Volt  </a:t>
            </a: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vs.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Clutch Pump</a:t>
            </a:r>
            <a:endParaRPr lang="en-US" sz="4800">
              <a:solidFill>
                <a:schemeClr val="tx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animBg="1" autoUpdateAnimBg="0"/>
      <p:bldP spid="73744" grpId="0" animBg="1" autoUpdateAnimBg="0"/>
      <p:bldP spid="73745" grpId="0" animBg="1" autoUpdateAnimBg="0"/>
      <p:bldP spid="7374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82983" name="Picture 1063" descr="C:\My Documents\Triple C\Images\History\Hydraulics\Rear 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2193925"/>
            <a:ext cx="7232650" cy="4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9" name="Rectangle 1039"/>
          <p:cNvSpPr>
            <a:spLocks noChangeArrowheads="1"/>
          </p:cNvSpPr>
          <p:nvPr/>
        </p:nvSpPr>
        <p:spPr bwMode="auto">
          <a:xfrm>
            <a:off x="1828800" y="1828800"/>
            <a:ext cx="73152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Typical 12-Volt pump inlet port diameter is 0.500”</a:t>
            </a: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</a:p>
        </p:txBody>
      </p:sp>
      <p:pic>
        <p:nvPicPr>
          <p:cNvPr id="82948" name="Picture 1028" descr="H:\Logos\WMF files\HYDRA BEDCCC red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514600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Oval 1029"/>
          <p:cNvSpPr>
            <a:spLocks noChangeArrowheads="1"/>
          </p:cNvSpPr>
          <p:nvPr/>
        </p:nvSpPr>
        <p:spPr bwMode="auto">
          <a:xfrm>
            <a:off x="3413125" y="5334000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82952" name="Oval 1032"/>
          <p:cNvSpPr>
            <a:spLocks noChangeArrowheads="1"/>
          </p:cNvSpPr>
          <p:nvPr/>
        </p:nvSpPr>
        <p:spPr bwMode="auto">
          <a:xfrm>
            <a:off x="5181600" y="4251325"/>
            <a:ext cx="838200" cy="838200"/>
          </a:xfrm>
          <a:prstGeom prst="ellipse">
            <a:avLst/>
          </a:prstGeom>
          <a:solidFill>
            <a:srgbClr val="0000FF"/>
          </a:solidFill>
          <a:ln w="508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82951" name="Rectangle 1031"/>
          <p:cNvSpPr>
            <a:spLocks noChangeArrowheads="1"/>
          </p:cNvSpPr>
          <p:nvPr/>
        </p:nvSpPr>
        <p:spPr bwMode="auto">
          <a:xfrm>
            <a:off x="1828800" y="1828800"/>
            <a:ext cx="7315200" cy="1066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Clutch pump inlet port is 1.000”</a:t>
            </a:r>
            <a:r>
              <a:rPr lang="en-US" sz="3200" b="1">
                <a:solidFill>
                  <a:srgbClr val="FB1138"/>
                </a:solidFill>
                <a:latin typeface="Arial" charset="0"/>
              </a:rPr>
              <a:t> </a:t>
            </a:r>
          </a:p>
        </p:txBody>
      </p:sp>
      <p:sp>
        <p:nvSpPr>
          <p:cNvPr id="82953" name="Line 1033"/>
          <p:cNvSpPr>
            <a:spLocks noChangeShapeType="1"/>
          </p:cNvSpPr>
          <p:nvPr/>
        </p:nvSpPr>
        <p:spPr bwMode="auto">
          <a:xfrm flipV="1">
            <a:off x="3505200" y="4267200"/>
            <a:ext cx="1905000" cy="10668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82954" name="Line 1034"/>
          <p:cNvSpPr>
            <a:spLocks noChangeShapeType="1"/>
          </p:cNvSpPr>
          <p:nvPr/>
        </p:nvSpPr>
        <p:spPr bwMode="auto">
          <a:xfrm flipV="1">
            <a:off x="3581400" y="5105400"/>
            <a:ext cx="2286000" cy="5334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82955" name="AutoShape 1035"/>
          <p:cNvSpPr>
            <a:spLocks noChangeArrowheads="1"/>
          </p:cNvSpPr>
          <p:nvPr/>
        </p:nvSpPr>
        <p:spPr bwMode="auto">
          <a:xfrm>
            <a:off x="5029200" y="5029200"/>
            <a:ext cx="3886200" cy="1676400"/>
          </a:xfrm>
          <a:prstGeom prst="star32">
            <a:avLst>
              <a:gd name="adj" fmla="val 37500"/>
            </a:avLst>
          </a:prstGeom>
          <a:solidFill>
            <a:srgbClr val="FFFF99"/>
          </a:solidFill>
          <a:ln w="25400">
            <a:solidFill>
              <a:srgbClr val="FB1138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r>
              <a:rPr 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Our choice:</a:t>
            </a: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/>
            </a:r>
            <a:b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Clutch Pump</a:t>
            </a:r>
            <a:endParaRPr lang="en-US"/>
          </a:p>
        </p:txBody>
      </p:sp>
      <p:sp>
        <p:nvSpPr>
          <p:cNvPr id="82958" name="Rectangle 1038"/>
          <p:cNvSpPr>
            <a:spLocks noChangeArrowheads="1"/>
          </p:cNvSpPr>
          <p:nvPr/>
        </p:nvSpPr>
        <p:spPr bwMode="auto">
          <a:xfrm>
            <a:off x="2590800" y="381000"/>
            <a:ext cx="6400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Hydraulic Pump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 u="sng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Inlet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Port Diameter</a:t>
            </a:r>
          </a:p>
        </p:txBody>
      </p:sp>
      <p:grpSp>
        <p:nvGrpSpPr>
          <p:cNvPr id="82984" name="Group 1064"/>
          <p:cNvGrpSpPr>
            <a:grpSpLocks/>
          </p:cNvGrpSpPr>
          <p:nvPr/>
        </p:nvGrpSpPr>
        <p:grpSpPr bwMode="auto">
          <a:xfrm>
            <a:off x="3165475" y="4249738"/>
            <a:ext cx="784225" cy="1236662"/>
            <a:chOff x="1994" y="2677"/>
            <a:chExt cx="494" cy="779"/>
          </a:xfrm>
        </p:grpSpPr>
        <p:sp>
          <p:nvSpPr>
            <p:cNvPr id="82961" name="Line 1041"/>
            <p:cNvSpPr>
              <a:spLocks noChangeShapeType="1"/>
            </p:cNvSpPr>
            <p:nvPr/>
          </p:nvSpPr>
          <p:spPr bwMode="auto">
            <a:xfrm>
              <a:off x="1994" y="2677"/>
              <a:ext cx="14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2962" name="Line 1042"/>
            <p:cNvSpPr>
              <a:spLocks noChangeShapeType="1"/>
            </p:cNvSpPr>
            <p:nvPr/>
          </p:nvSpPr>
          <p:spPr bwMode="auto">
            <a:xfrm flipH="1" flipV="1">
              <a:off x="2344" y="2677"/>
              <a:ext cx="14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2964" name="Line 1044"/>
            <p:cNvSpPr>
              <a:spLocks noChangeShapeType="1"/>
            </p:cNvSpPr>
            <p:nvPr/>
          </p:nvSpPr>
          <p:spPr bwMode="auto">
            <a:xfrm flipV="1">
              <a:off x="2142" y="2688"/>
              <a:ext cx="0" cy="76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2965" name="Line 1045"/>
            <p:cNvSpPr>
              <a:spLocks noChangeShapeType="1"/>
            </p:cNvSpPr>
            <p:nvPr/>
          </p:nvSpPr>
          <p:spPr bwMode="auto">
            <a:xfrm flipV="1">
              <a:off x="2344" y="2682"/>
              <a:ext cx="0" cy="76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82966" name="Text Box 1046"/>
          <p:cNvSpPr txBox="1">
            <a:spLocks noChangeArrowheads="1"/>
          </p:cNvSpPr>
          <p:nvPr/>
        </p:nvSpPr>
        <p:spPr bwMode="auto">
          <a:xfrm>
            <a:off x="3124200" y="3657600"/>
            <a:ext cx="8699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B11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.500”</a:t>
            </a:r>
            <a:endParaRPr lang="en-US"/>
          </a:p>
        </p:txBody>
      </p:sp>
      <p:sp>
        <p:nvSpPr>
          <p:cNvPr id="82970" name="Text Box 1050"/>
          <p:cNvSpPr txBox="1">
            <a:spLocks noChangeArrowheads="1"/>
          </p:cNvSpPr>
          <p:nvPr/>
        </p:nvSpPr>
        <p:spPr bwMode="auto">
          <a:xfrm>
            <a:off x="5029200" y="3352800"/>
            <a:ext cx="102235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B11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1.000”</a:t>
            </a:r>
            <a:endParaRPr lang="en-US"/>
          </a:p>
        </p:txBody>
      </p:sp>
      <p:grpSp>
        <p:nvGrpSpPr>
          <p:cNvPr id="82985" name="Group 1065"/>
          <p:cNvGrpSpPr>
            <a:grpSpLocks/>
          </p:cNvGrpSpPr>
          <p:nvPr/>
        </p:nvGrpSpPr>
        <p:grpSpPr bwMode="auto">
          <a:xfrm>
            <a:off x="4929188" y="3962400"/>
            <a:ext cx="1319212" cy="728663"/>
            <a:chOff x="3105" y="2496"/>
            <a:chExt cx="831" cy="459"/>
          </a:xfrm>
        </p:grpSpPr>
        <p:sp>
          <p:nvSpPr>
            <p:cNvPr id="82967" name="Line 1047"/>
            <p:cNvSpPr>
              <a:spLocks noChangeShapeType="1"/>
            </p:cNvSpPr>
            <p:nvPr/>
          </p:nvSpPr>
          <p:spPr bwMode="auto">
            <a:xfrm flipV="1">
              <a:off x="3249" y="2523"/>
              <a:ext cx="0" cy="43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2969" name="Line 1049"/>
            <p:cNvSpPr>
              <a:spLocks noChangeShapeType="1"/>
            </p:cNvSpPr>
            <p:nvPr/>
          </p:nvSpPr>
          <p:spPr bwMode="auto">
            <a:xfrm flipH="1" flipV="1">
              <a:off x="3792" y="2496"/>
              <a:ext cx="0" cy="38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2971" name="Line 1051"/>
            <p:cNvSpPr>
              <a:spLocks noChangeShapeType="1"/>
            </p:cNvSpPr>
            <p:nvPr/>
          </p:nvSpPr>
          <p:spPr bwMode="auto">
            <a:xfrm flipH="1" flipV="1">
              <a:off x="3792" y="249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2972" name="Line 1052"/>
            <p:cNvSpPr>
              <a:spLocks noChangeShapeType="1"/>
            </p:cNvSpPr>
            <p:nvPr/>
          </p:nvSpPr>
          <p:spPr bwMode="auto">
            <a:xfrm>
              <a:off x="3105" y="2503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grpSp>
        <p:nvGrpSpPr>
          <p:cNvPr id="82981" name="Group 1061"/>
          <p:cNvGrpSpPr>
            <a:grpSpLocks/>
          </p:cNvGrpSpPr>
          <p:nvPr/>
        </p:nvGrpSpPr>
        <p:grpSpPr bwMode="auto">
          <a:xfrm>
            <a:off x="2349500" y="4673600"/>
            <a:ext cx="1600200" cy="1524000"/>
            <a:chOff x="1728" y="2688"/>
            <a:chExt cx="1008" cy="960"/>
          </a:xfrm>
        </p:grpSpPr>
        <p:sp>
          <p:nvSpPr>
            <p:cNvPr id="82979" name="Line 1059"/>
            <p:cNvSpPr>
              <a:spLocks noChangeShapeType="1"/>
            </p:cNvSpPr>
            <p:nvPr/>
          </p:nvSpPr>
          <p:spPr bwMode="auto">
            <a:xfrm>
              <a:off x="1728" y="2688"/>
              <a:ext cx="1008" cy="960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2980" name="Line 1060"/>
            <p:cNvSpPr>
              <a:spLocks noChangeShapeType="1"/>
            </p:cNvSpPr>
            <p:nvPr/>
          </p:nvSpPr>
          <p:spPr bwMode="auto">
            <a:xfrm flipH="1">
              <a:off x="1728" y="2736"/>
              <a:ext cx="1008" cy="912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9" grpId="0" animBg="1" autoUpdateAnimBg="0"/>
      <p:bldP spid="82949" grpId="0" animBg="1"/>
      <p:bldP spid="82952" grpId="0" animBg="1"/>
      <p:bldP spid="82951" grpId="0" animBg="1" autoUpdateAnimBg="0"/>
      <p:bldP spid="82953" grpId="0" animBg="1"/>
      <p:bldP spid="82954" grpId="0" animBg="1"/>
      <p:bldP spid="82955" grpId="0" animBg="1" autoUpdateAnimBg="0"/>
      <p:bldP spid="82958" grpId="0" autoUpdateAnimBg="0"/>
      <p:bldP spid="82966" grpId="0" animBg="1" autoUpdateAnimBg="0"/>
      <p:bldP spid="82970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2005, Triple C, Inc.</a:t>
            </a:r>
            <a:endParaRPr lang="en-US" sz="1400" baseline="0"/>
          </a:p>
        </p:txBody>
      </p:sp>
      <p:pic>
        <p:nvPicPr>
          <p:cNvPr id="86018" name="Picture 1026" descr="C:\My Documents\Triple C\Images\History\Hydraulics\Pressure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64262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Rectangle 1027"/>
          <p:cNvSpPr>
            <a:spLocks noChangeArrowheads="1"/>
          </p:cNvSpPr>
          <p:nvPr/>
        </p:nvSpPr>
        <p:spPr bwMode="auto">
          <a:xfrm>
            <a:off x="1828800" y="1828800"/>
            <a:ext cx="73152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Typical 12-Volt pump pressure port diameter is 0.300”</a:t>
            </a: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</a:p>
        </p:txBody>
      </p:sp>
      <p:pic>
        <p:nvPicPr>
          <p:cNvPr id="86021" name="Picture 1029" descr="H:\Logos\WMF files\HYDRA BEDCCC red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514600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2" name="Oval 1030"/>
          <p:cNvSpPr>
            <a:spLocks noChangeArrowheads="1"/>
          </p:cNvSpPr>
          <p:nvPr/>
        </p:nvSpPr>
        <p:spPr bwMode="auto">
          <a:xfrm>
            <a:off x="3825875" y="5175250"/>
            <a:ext cx="146050" cy="14605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86023" name="Oval 1031"/>
          <p:cNvSpPr>
            <a:spLocks noChangeArrowheads="1"/>
          </p:cNvSpPr>
          <p:nvPr/>
        </p:nvSpPr>
        <p:spPr bwMode="auto">
          <a:xfrm>
            <a:off x="6845300" y="3835400"/>
            <a:ext cx="609600" cy="609600"/>
          </a:xfrm>
          <a:prstGeom prst="ellipse">
            <a:avLst/>
          </a:prstGeom>
          <a:solidFill>
            <a:srgbClr val="0000FF"/>
          </a:solidFill>
          <a:ln w="508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86024" name="Rectangle 1032"/>
          <p:cNvSpPr>
            <a:spLocks noChangeArrowheads="1"/>
          </p:cNvSpPr>
          <p:nvPr/>
        </p:nvSpPr>
        <p:spPr bwMode="auto">
          <a:xfrm>
            <a:off x="1828800" y="1828800"/>
            <a:ext cx="7315200" cy="1066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Clutch pump pressure port is .750”</a:t>
            </a:r>
            <a:r>
              <a:rPr lang="en-US" sz="3200" b="1">
                <a:solidFill>
                  <a:srgbClr val="FB1138"/>
                </a:solidFill>
                <a:latin typeface="Arial" charset="0"/>
              </a:rPr>
              <a:t> </a:t>
            </a:r>
          </a:p>
        </p:txBody>
      </p:sp>
      <p:sp>
        <p:nvSpPr>
          <p:cNvPr id="86025" name="Line 1033"/>
          <p:cNvSpPr>
            <a:spLocks noChangeShapeType="1"/>
          </p:cNvSpPr>
          <p:nvPr/>
        </p:nvSpPr>
        <p:spPr bwMode="auto">
          <a:xfrm flipV="1">
            <a:off x="3886200" y="3810000"/>
            <a:ext cx="3200400" cy="137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86026" name="Line 1034"/>
          <p:cNvSpPr>
            <a:spLocks noChangeShapeType="1"/>
          </p:cNvSpPr>
          <p:nvPr/>
        </p:nvSpPr>
        <p:spPr bwMode="auto">
          <a:xfrm flipV="1">
            <a:off x="3962400" y="4419600"/>
            <a:ext cx="3352800" cy="914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86027" name="AutoShape 1035"/>
          <p:cNvSpPr>
            <a:spLocks noChangeArrowheads="1"/>
          </p:cNvSpPr>
          <p:nvPr/>
        </p:nvSpPr>
        <p:spPr bwMode="auto">
          <a:xfrm>
            <a:off x="5029200" y="5029200"/>
            <a:ext cx="3886200" cy="1676400"/>
          </a:xfrm>
          <a:prstGeom prst="star32">
            <a:avLst>
              <a:gd name="adj" fmla="val 37500"/>
            </a:avLst>
          </a:prstGeom>
          <a:solidFill>
            <a:srgbClr val="FFFF99"/>
          </a:solidFill>
          <a:ln w="25400">
            <a:solidFill>
              <a:srgbClr val="FB1138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r>
              <a:rPr 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Our choice:</a:t>
            </a: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/>
            </a:r>
            <a:b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Clutch Pump</a:t>
            </a:r>
            <a:endParaRPr lang="en-US"/>
          </a:p>
        </p:txBody>
      </p:sp>
      <p:sp>
        <p:nvSpPr>
          <p:cNvPr id="86028" name="Rectangle 1036"/>
          <p:cNvSpPr>
            <a:spLocks noChangeArrowheads="1"/>
          </p:cNvSpPr>
          <p:nvPr/>
        </p:nvSpPr>
        <p:spPr bwMode="auto">
          <a:xfrm>
            <a:off x="2971800" y="533400"/>
            <a:ext cx="6172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Hydraulic Pump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600" b="1" i="1" u="sng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Pressure</a:t>
            </a:r>
            <a:r>
              <a:rPr lang="en-US" sz="3600" b="1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Port Diameter</a:t>
            </a:r>
            <a:r>
              <a:rPr lang="en-US" sz="5400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en-US" sz="5400" i="1">
                <a:solidFill>
                  <a:srgbClr val="FB1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en-US" sz="3600" b="1" i="1">
              <a:solidFill>
                <a:srgbClr val="FB113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86029" name="Group 1037"/>
          <p:cNvGrpSpPr>
            <a:grpSpLocks/>
          </p:cNvGrpSpPr>
          <p:nvPr/>
        </p:nvGrpSpPr>
        <p:grpSpPr bwMode="auto">
          <a:xfrm>
            <a:off x="3581400" y="4038600"/>
            <a:ext cx="609600" cy="1219200"/>
            <a:chOff x="2256" y="2544"/>
            <a:chExt cx="384" cy="768"/>
          </a:xfrm>
        </p:grpSpPr>
        <p:sp>
          <p:nvSpPr>
            <p:cNvPr id="86030" name="Line 1038"/>
            <p:cNvSpPr>
              <a:spLocks noChangeShapeType="1"/>
            </p:cNvSpPr>
            <p:nvPr/>
          </p:nvSpPr>
          <p:spPr bwMode="auto">
            <a:xfrm>
              <a:off x="2256" y="2544"/>
              <a:ext cx="14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6031" name="Line 1039"/>
            <p:cNvSpPr>
              <a:spLocks noChangeShapeType="1"/>
            </p:cNvSpPr>
            <p:nvPr/>
          </p:nvSpPr>
          <p:spPr bwMode="auto">
            <a:xfrm flipH="1" flipV="1">
              <a:off x="2496" y="2544"/>
              <a:ext cx="14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6032" name="Line 1040"/>
            <p:cNvSpPr>
              <a:spLocks noChangeShapeType="1"/>
            </p:cNvSpPr>
            <p:nvPr/>
          </p:nvSpPr>
          <p:spPr bwMode="auto">
            <a:xfrm flipV="1">
              <a:off x="2400" y="2544"/>
              <a:ext cx="0" cy="76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6033" name="Line 1041"/>
            <p:cNvSpPr>
              <a:spLocks noChangeShapeType="1"/>
            </p:cNvSpPr>
            <p:nvPr/>
          </p:nvSpPr>
          <p:spPr bwMode="auto">
            <a:xfrm flipV="1">
              <a:off x="2496" y="2544"/>
              <a:ext cx="0" cy="76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86034" name="Text Box 1042"/>
          <p:cNvSpPr txBox="1">
            <a:spLocks noChangeArrowheads="1"/>
          </p:cNvSpPr>
          <p:nvPr/>
        </p:nvSpPr>
        <p:spPr bwMode="auto">
          <a:xfrm>
            <a:off x="3416300" y="3424238"/>
            <a:ext cx="87947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.300”</a:t>
            </a:r>
            <a:endParaRPr lang="en-US"/>
          </a:p>
        </p:txBody>
      </p:sp>
      <p:sp>
        <p:nvSpPr>
          <p:cNvPr id="86035" name="Text Box 1043"/>
          <p:cNvSpPr txBox="1">
            <a:spLocks noChangeArrowheads="1"/>
          </p:cNvSpPr>
          <p:nvPr/>
        </p:nvSpPr>
        <p:spPr bwMode="auto">
          <a:xfrm>
            <a:off x="6694488" y="2965450"/>
            <a:ext cx="87947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.750”</a:t>
            </a:r>
            <a:endParaRPr lang="en-US"/>
          </a:p>
        </p:txBody>
      </p:sp>
      <p:grpSp>
        <p:nvGrpSpPr>
          <p:cNvPr id="86036" name="Group 1044"/>
          <p:cNvGrpSpPr>
            <a:grpSpLocks/>
          </p:cNvGrpSpPr>
          <p:nvPr/>
        </p:nvGrpSpPr>
        <p:grpSpPr bwMode="auto">
          <a:xfrm>
            <a:off x="6581775" y="3505200"/>
            <a:ext cx="1119188" cy="685800"/>
            <a:chOff x="4146" y="2208"/>
            <a:chExt cx="705" cy="432"/>
          </a:xfrm>
        </p:grpSpPr>
        <p:sp>
          <p:nvSpPr>
            <p:cNvPr id="86037" name="Line 1045"/>
            <p:cNvSpPr>
              <a:spLocks noChangeShapeType="1"/>
            </p:cNvSpPr>
            <p:nvPr/>
          </p:nvSpPr>
          <p:spPr bwMode="auto">
            <a:xfrm flipV="1">
              <a:off x="4295" y="2208"/>
              <a:ext cx="0" cy="43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6038" name="Line 1046"/>
            <p:cNvSpPr>
              <a:spLocks noChangeShapeType="1"/>
            </p:cNvSpPr>
            <p:nvPr/>
          </p:nvSpPr>
          <p:spPr bwMode="auto">
            <a:xfrm flipH="1" flipV="1">
              <a:off x="4704" y="2208"/>
              <a:ext cx="10" cy="38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6039" name="Line 1047"/>
            <p:cNvSpPr>
              <a:spLocks noChangeShapeType="1"/>
            </p:cNvSpPr>
            <p:nvPr/>
          </p:nvSpPr>
          <p:spPr bwMode="auto">
            <a:xfrm flipH="1" flipV="1">
              <a:off x="4707" y="220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6040" name="Line 1048"/>
            <p:cNvSpPr>
              <a:spLocks noChangeShapeType="1"/>
            </p:cNvSpPr>
            <p:nvPr/>
          </p:nvSpPr>
          <p:spPr bwMode="auto">
            <a:xfrm>
              <a:off x="4146" y="220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grpSp>
        <p:nvGrpSpPr>
          <p:cNvPr id="86041" name="Group 1049"/>
          <p:cNvGrpSpPr>
            <a:grpSpLocks/>
          </p:cNvGrpSpPr>
          <p:nvPr/>
        </p:nvGrpSpPr>
        <p:grpSpPr bwMode="auto">
          <a:xfrm>
            <a:off x="2743200" y="4267200"/>
            <a:ext cx="1600200" cy="1524000"/>
            <a:chOff x="1728" y="2688"/>
            <a:chExt cx="1008" cy="960"/>
          </a:xfrm>
        </p:grpSpPr>
        <p:sp>
          <p:nvSpPr>
            <p:cNvPr id="86042" name="Line 1050"/>
            <p:cNvSpPr>
              <a:spLocks noChangeShapeType="1"/>
            </p:cNvSpPr>
            <p:nvPr/>
          </p:nvSpPr>
          <p:spPr bwMode="auto">
            <a:xfrm>
              <a:off x="1728" y="2688"/>
              <a:ext cx="1008" cy="960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86043" name="Line 1051"/>
            <p:cNvSpPr>
              <a:spLocks noChangeShapeType="1"/>
            </p:cNvSpPr>
            <p:nvPr/>
          </p:nvSpPr>
          <p:spPr bwMode="auto">
            <a:xfrm flipH="1">
              <a:off x="1728" y="2736"/>
              <a:ext cx="1008" cy="912"/>
            </a:xfrm>
            <a:prstGeom prst="line">
              <a:avLst/>
            </a:prstGeom>
            <a:noFill/>
            <a:ln w="127000">
              <a:solidFill>
                <a:srgbClr val="FB11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nimBg="1" autoUpdateAnimBg="0"/>
      <p:bldP spid="86022" grpId="0" animBg="1"/>
      <p:bldP spid="86023" grpId="0" animBg="1"/>
      <p:bldP spid="86024" grpId="0" animBg="1" autoUpdateAnimBg="0"/>
      <p:bldP spid="86025" grpId="0" animBg="1"/>
      <p:bldP spid="86026" grpId="0" animBg="1"/>
      <p:bldP spid="86027" grpId="0" animBg="1" autoUpdateAnimBg="0"/>
      <p:bldP spid="86028" grpId="0" autoUpdateAnimBg="0"/>
      <p:bldP spid="86034" grpId="0" animBg="1" autoUpdateAnimBg="0"/>
      <p:bldP spid="86035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True"/>
  <p:tag name="HOTSPOTTYPE" val="DefinedInNavigator"/>
  <p:tag name="BRANCHTO" val="274"/>
</p:tagLst>
</file>

<file path=ppt/theme/theme1.xml><?xml version="1.0" encoding="utf-8"?>
<a:theme xmlns:a="http://schemas.openxmlformats.org/drawingml/2006/main" name="Product Overview (Online)">
  <a:themeElements>
    <a:clrScheme name="Product Overview (Online) 1">
      <a:dk1>
        <a:srgbClr val="000000"/>
      </a:dk1>
      <a:lt1>
        <a:srgbClr val="FFFFFF"/>
      </a:lt1>
      <a:dk2>
        <a:srgbClr val="301800"/>
      </a:dk2>
      <a:lt2>
        <a:srgbClr val="614020"/>
      </a:lt2>
      <a:accent1>
        <a:srgbClr val="B38961"/>
      </a:accent1>
      <a:accent2>
        <a:srgbClr val="996633"/>
      </a:accent2>
      <a:accent3>
        <a:srgbClr val="FFFFFF"/>
      </a:accent3>
      <a:accent4>
        <a:srgbClr val="000000"/>
      </a:accent4>
      <a:accent5>
        <a:srgbClr val="D6C4B7"/>
      </a:accent5>
      <a:accent6>
        <a:srgbClr val="8A5C2D"/>
      </a:accent6>
      <a:hlink>
        <a:srgbClr val="9D9C81"/>
      </a:hlink>
      <a:folHlink>
        <a:srgbClr val="B2B2B2"/>
      </a:folHlink>
    </a:clrScheme>
    <a:fontScheme name="Product Overview (Online)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oduct Overview (Online) 1">
        <a:dk1>
          <a:srgbClr val="000000"/>
        </a:dk1>
        <a:lt1>
          <a:srgbClr val="FFFFFF"/>
        </a:lt1>
        <a:dk2>
          <a:srgbClr val="301800"/>
        </a:dk2>
        <a:lt2>
          <a:srgbClr val="614020"/>
        </a:lt2>
        <a:accent1>
          <a:srgbClr val="B38961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D6C4B7"/>
        </a:accent5>
        <a:accent6>
          <a:srgbClr val="8A5C2D"/>
        </a:accent6>
        <a:hlink>
          <a:srgbClr val="9D9C81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duct Overview (Online) 2">
        <a:dk1>
          <a:srgbClr val="000000"/>
        </a:dk1>
        <a:lt1>
          <a:srgbClr val="FFFFFF"/>
        </a:lt1>
        <a:dk2>
          <a:srgbClr val="003399"/>
        </a:dk2>
        <a:lt2>
          <a:srgbClr val="003366"/>
        </a:lt2>
        <a:accent1>
          <a:srgbClr val="6397CB"/>
        </a:accent1>
        <a:accent2>
          <a:srgbClr val="336699"/>
        </a:accent2>
        <a:accent3>
          <a:srgbClr val="FFFFFF"/>
        </a:accent3>
        <a:accent4>
          <a:srgbClr val="000000"/>
        </a:accent4>
        <a:accent5>
          <a:srgbClr val="B7C9E2"/>
        </a:accent5>
        <a:accent6>
          <a:srgbClr val="2D5C8A"/>
        </a:accent6>
        <a:hlink>
          <a:srgbClr val="8888E2"/>
        </a:hlink>
        <a:folHlink>
          <a:srgbClr val="867A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duct Overview (Online)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oduct Overview (Online) 1">
    <a:dk1>
      <a:srgbClr val="000000"/>
    </a:dk1>
    <a:lt1>
      <a:srgbClr val="FFFFFF"/>
    </a:lt1>
    <a:dk2>
      <a:srgbClr val="301800"/>
    </a:dk2>
    <a:lt2>
      <a:srgbClr val="614020"/>
    </a:lt2>
    <a:accent1>
      <a:srgbClr val="B38961"/>
    </a:accent1>
    <a:accent2>
      <a:srgbClr val="996633"/>
    </a:accent2>
    <a:accent3>
      <a:srgbClr val="FFFFFF"/>
    </a:accent3>
    <a:accent4>
      <a:srgbClr val="000000"/>
    </a:accent4>
    <a:accent5>
      <a:srgbClr val="D6C4B7"/>
    </a:accent5>
    <a:accent6>
      <a:srgbClr val="8A5C2D"/>
    </a:accent6>
    <a:hlink>
      <a:srgbClr val="9D9C81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Product Overview (Online) 1">
    <a:dk1>
      <a:srgbClr val="000000"/>
    </a:dk1>
    <a:lt1>
      <a:srgbClr val="FFFFFF"/>
    </a:lt1>
    <a:dk2>
      <a:srgbClr val="301800"/>
    </a:dk2>
    <a:lt2>
      <a:srgbClr val="614020"/>
    </a:lt2>
    <a:accent1>
      <a:srgbClr val="B38961"/>
    </a:accent1>
    <a:accent2>
      <a:srgbClr val="996633"/>
    </a:accent2>
    <a:accent3>
      <a:srgbClr val="FFFFFF"/>
    </a:accent3>
    <a:accent4>
      <a:srgbClr val="000000"/>
    </a:accent4>
    <a:accent5>
      <a:srgbClr val="D6C4B7"/>
    </a:accent5>
    <a:accent6>
      <a:srgbClr val="8A5C2D"/>
    </a:accent6>
    <a:hlink>
      <a:srgbClr val="9D9C81"/>
    </a:hlink>
    <a:folHlink>
      <a:srgbClr val="B2B2B2"/>
    </a:folHlink>
  </a:clrScheme>
</a:themeOverride>
</file>

<file path=ppt/theme/themeOverride11.xml><?xml version="1.0" encoding="utf-8"?>
<a:themeOverride xmlns:a="http://schemas.openxmlformats.org/drawingml/2006/main">
  <a:clrScheme name="Product Overview (Online) 1">
    <a:dk1>
      <a:srgbClr val="000000"/>
    </a:dk1>
    <a:lt1>
      <a:srgbClr val="FFFFFF"/>
    </a:lt1>
    <a:dk2>
      <a:srgbClr val="301800"/>
    </a:dk2>
    <a:lt2>
      <a:srgbClr val="614020"/>
    </a:lt2>
    <a:accent1>
      <a:srgbClr val="B38961"/>
    </a:accent1>
    <a:accent2>
      <a:srgbClr val="996633"/>
    </a:accent2>
    <a:accent3>
      <a:srgbClr val="FFFFFF"/>
    </a:accent3>
    <a:accent4>
      <a:srgbClr val="000000"/>
    </a:accent4>
    <a:accent5>
      <a:srgbClr val="D6C4B7"/>
    </a:accent5>
    <a:accent6>
      <a:srgbClr val="8A5C2D"/>
    </a:accent6>
    <a:hlink>
      <a:srgbClr val="9D9C81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Product Overview (Online) 1">
    <a:dk1>
      <a:srgbClr val="000000"/>
    </a:dk1>
    <a:lt1>
      <a:srgbClr val="FFFFFF"/>
    </a:lt1>
    <a:dk2>
      <a:srgbClr val="301800"/>
    </a:dk2>
    <a:lt2>
      <a:srgbClr val="614020"/>
    </a:lt2>
    <a:accent1>
      <a:srgbClr val="B38961"/>
    </a:accent1>
    <a:accent2>
      <a:srgbClr val="996633"/>
    </a:accent2>
    <a:accent3>
      <a:srgbClr val="FFFFFF"/>
    </a:accent3>
    <a:accent4>
      <a:srgbClr val="000000"/>
    </a:accent4>
    <a:accent5>
      <a:srgbClr val="D6C4B7"/>
    </a:accent5>
    <a:accent6>
      <a:srgbClr val="8A5C2D"/>
    </a:accent6>
    <a:hlink>
      <a:srgbClr val="9D9C81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Product Overview (Online) 1">
    <a:dk1>
      <a:srgbClr val="000000"/>
    </a:dk1>
    <a:lt1>
      <a:srgbClr val="FFFFFF"/>
    </a:lt1>
    <a:dk2>
      <a:srgbClr val="301800"/>
    </a:dk2>
    <a:lt2>
      <a:srgbClr val="614020"/>
    </a:lt2>
    <a:accent1>
      <a:srgbClr val="B38961"/>
    </a:accent1>
    <a:accent2>
      <a:srgbClr val="996633"/>
    </a:accent2>
    <a:accent3>
      <a:srgbClr val="FFFFFF"/>
    </a:accent3>
    <a:accent4>
      <a:srgbClr val="000000"/>
    </a:accent4>
    <a:accent5>
      <a:srgbClr val="D6C4B7"/>
    </a:accent5>
    <a:accent6>
      <a:srgbClr val="8A5C2D"/>
    </a:accent6>
    <a:hlink>
      <a:srgbClr val="9D9C81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Product Overview (Online) 1">
    <a:dk1>
      <a:srgbClr val="000000"/>
    </a:dk1>
    <a:lt1>
      <a:srgbClr val="FFFFFF"/>
    </a:lt1>
    <a:dk2>
      <a:srgbClr val="301800"/>
    </a:dk2>
    <a:lt2>
      <a:srgbClr val="614020"/>
    </a:lt2>
    <a:accent1>
      <a:srgbClr val="B38961"/>
    </a:accent1>
    <a:accent2>
      <a:srgbClr val="996633"/>
    </a:accent2>
    <a:accent3>
      <a:srgbClr val="FFFFFF"/>
    </a:accent3>
    <a:accent4>
      <a:srgbClr val="000000"/>
    </a:accent4>
    <a:accent5>
      <a:srgbClr val="D6C4B7"/>
    </a:accent5>
    <a:accent6>
      <a:srgbClr val="8A5C2D"/>
    </a:accent6>
    <a:hlink>
      <a:srgbClr val="9D9C81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Product Overview (Online) 1">
    <a:dk1>
      <a:srgbClr val="000000"/>
    </a:dk1>
    <a:lt1>
      <a:srgbClr val="FFFFFF"/>
    </a:lt1>
    <a:dk2>
      <a:srgbClr val="301800"/>
    </a:dk2>
    <a:lt2>
      <a:srgbClr val="614020"/>
    </a:lt2>
    <a:accent1>
      <a:srgbClr val="B38961"/>
    </a:accent1>
    <a:accent2>
      <a:srgbClr val="996633"/>
    </a:accent2>
    <a:accent3>
      <a:srgbClr val="FFFFFF"/>
    </a:accent3>
    <a:accent4>
      <a:srgbClr val="000000"/>
    </a:accent4>
    <a:accent5>
      <a:srgbClr val="D6C4B7"/>
    </a:accent5>
    <a:accent6>
      <a:srgbClr val="8A5C2D"/>
    </a:accent6>
    <a:hlink>
      <a:srgbClr val="9D9C81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Product Overview (Online) 1">
    <a:dk1>
      <a:srgbClr val="000000"/>
    </a:dk1>
    <a:lt1>
      <a:srgbClr val="FFFFFF"/>
    </a:lt1>
    <a:dk2>
      <a:srgbClr val="301800"/>
    </a:dk2>
    <a:lt2>
      <a:srgbClr val="614020"/>
    </a:lt2>
    <a:accent1>
      <a:srgbClr val="B38961"/>
    </a:accent1>
    <a:accent2>
      <a:srgbClr val="996633"/>
    </a:accent2>
    <a:accent3>
      <a:srgbClr val="FFFFFF"/>
    </a:accent3>
    <a:accent4>
      <a:srgbClr val="000000"/>
    </a:accent4>
    <a:accent5>
      <a:srgbClr val="D6C4B7"/>
    </a:accent5>
    <a:accent6>
      <a:srgbClr val="8A5C2D"/>
    </a:accent6>
    <a:hlink>
      <a:srgbClr val="9D9C81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Product Overview (Online) 1">
    <a:dk1>
      <a:srgbClr val="000000"/>
    </a:dk1>
    <a:lt1>
      <a:srgbClr val="FFFFFF"/>
    </a:lt1>
    <a:dk2>
      <a:srgbClr val="301800"/>
    </a:dk2>
    <a:lt2>
      <a:srgbClr val="614020"/>
    </a:lt2>
    <a:accent1>
      <a:srgbClr val="B38961"/>
    </a:accent1>
    <a:accent2>
      <a:srgbClr val="996633"/>
    </a:accent2>
    <a:accent3>
      <a:srgbClr val="FFFFFF"/>
    </a:accent3>
    <a:accent4>
      <a:srgbClr val="000000"/>
    </a:accent4>
    <a:accent5>
      <a:srgbClr val="D6C4B7"/>
    </a:accent5>
    <a:accent6>
      <a:srgbClr val="8A5C2D"/>
    </a:accent6>
    <a:hlink>
      <a:srgbClr val="9D9C81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Product Overview (Online) 1">
    <a:dk1>
      <a:srgbClr val="000000"/>
    </a:dk1>
    <a:lt1>
      <a:srgbClr val="FFFFFF"/>
    </a:lt1>
    <a:dk2>
      <a:srgbClr val="301800"/>
    </a:dk2>
    <a:lt2>
      <a:srgbClr val="614020"/>
    </a:lt2>
    <a:accent1>
      <a:srgbClr val="B38961"/>
    </a:accent1>
    <a:accent2>
      <a:srgbClr val="996633"/>
    </a:accent2>
    <a:accent3>
      <a:srgbClr val="FFFFFF"/>
    </a:accent3>
    <a:accent4>
      <a:srgbClr val="000000"/>
    </a:accent4>
    <a:accent5>
      <a:srgbClr val="D6C4B7"/>
    </a:accent5>
    <a:accent6>
      <a:srgbClr val="8A5C2D"/>
    </a:accent6>
    <a:hlink>
      <a:srgbClr val="9D9C81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Product Overview (Online) 1">
    <a:dk1>
      <a:srgbClr val="000000"/>
    </a:dk1>
    <a:lt1>
      <a:srgbClr val="FFFFFF"/>
    </a:lt1>
    <a:dk2>
      <a:srgbClr val="301800"/>
    </a:dk2>
    <a:lt2>
      <a:srgbClr val="614020"/>
    </a:lt2>
    <a:accent1>
      <a:srgbClr val="B38961"/>
    </a:accent1>
    <a:accent2>
      <a:srgbClr val="996633"/>
    </a:accent2>
    <a:accent3>
      <a:srgbClr val="FFFFFF"/>
    </a:accent3>
    <a:accent4>
      <a:srgbClr val="000000"/>
    </a:accent4>
    <a:accent5>
      <a:srgbClr val="D6C4B7"/>
    </a:accent5>
    <a:accent6>
      <a:srgbClr val="8A5C2D"/>
    </a:accent6>
    <a:hlink>
      <a:srgbClr val="9D9C81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6708</TotalTime>
  <Words>2327</Words>
  <Application>Microsoft Office PowerPoint</Application>
  <PresentationFormat>On-screen Show (4:3)</PresentationFormat>
  <Paragraphs>322</Paragraphs>
  <Slides>53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Times New Roman</vt:lpstr>
      <vt:lpstr>Arial Narrow</vt:lpstr>
      <vt:lpstr>Wingdings</vt:lpstr>
      <vt:lpstr>Arial</vt:lpstr>
      <vt:lpstr>Myriad Roman</vt:lpstr>
      <vt:lpstr>Tahoma</vt:lpstr>
      <vt:lpstr>Arial Rounded MT Bold</vt:lpstr>
      <vt:lpstr>BankGothic Md BT</vt:lpstr>
      <vt:lpstr>Tiepolo Book</vt:lpstr>
      <vt:lpstr>Symbol</vt:lpstr>
      <vt:lpstr>Product Overview (Online)</vt:lpstr>
      <vt:lpstr>Microsoft Excel Worksheet</vt:lpstr>
      <vt:lpstr>PowerPoint Presentation</vt:lpstr>
      <vt:lpstr>Bale Bed Hydraulic System Comparisons</vt:lpstr>
      <vt:lpstr>The Original Bed  Hydraulic Power</vt:lpstr>
      <vt:lpstr>1979-1981 Proving Ground:  PTO-Driven Pump</vt:lpstr>
      <vt:lpstr>1979-1981 Research Results:  12-volt Hydraulic Systems</vt:lpstr>
      <vt:lpstr>1979-1981 Research Results:  12-volt Hydraulic Systems</vt:lpstr>
      <vt:lpstr>Comparison: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12-Volt Hydraulics:  Battery Life</vt:lpstr>
      <vt:lpstr>12-Volt Hydraulics:  Charging System Challenges</vt:lpstr>
      <vt:lpstr>12-Volt Hydraulics:  Switches &amp; Solenoids</vt:lpstr>
      <vt:lpstr>12-Volt Hydraulics:  Repair Costs</vt:lpstr>
      <vt:lpstr>Are 12-Volt hydraulic systems a good choice for some applications?</vt:lpstr>
      <vt:lpstr>Typical 12-Volt Hydraulic Pump  Output Flow Declines as Pressure Increases</vt:lpstr>
      <vt:lpstr>Typical 12-Volt Hydraulic Pump  Amp Draw Increases as Pressure Increases</vt:lpstr>
      <vt:lpstr>ALL 12-Volt Hydraulic Pumps: Unfortunately, as hydraulic demand increases, pump performance decreases</vt:lpstr>
      <vt:lpstr>Hydraulic Power Systems:  Is Triple C “Up to speed” on  12-Volt Hydraulics?</vt:lpstr>
      <vt:lpstr>Hydraulic Power Systems:  Why don’t we provide Hydra Beds with 12-Volt Hydraulic systems?</vt:lpstr>
      <vt:lpstr>Hydraulic Power Systems  Considerations: </vt:lpstr>
      <vt:lpstr>Hydraulic Power Systems:  Solution: Clutch Pump &amp; Manual Valve </vt:lpstr>
      <vt:lpstr>Have 12-volt hydraulic systems changed significantly in 23 years?</vt:lpstr>
      <vt:lpstr>How does that compare to today’s  12-volt hydraulic pumping system?</vt:lpstr>
      <vt:lpstr>What about other 12-volt drive motor types?</vt:lpstr>
      <vt:lpstr>What factors limit 12-volt hydraulic pumping system improvements?</vt:lpstr>
      <vt:lpstr>How does Hydra Bed clutch pump performance compare to 12-volt systems?</vt:lpstr>
      <vt:lpstr>What does this all mean to the owner of a 12-volt powered bale bed?</vt:lpstr>
      <vt:lpstr>Bale Bed Hydraulics:  Control System Complexity</vt:lpstr>
      <vt:lpstr>Bale Bed Hydraulics:  Troubleshooting Issues</vt:lpstr>
      <vt:lpstr>The “Pliers &amp; Baling Wire” approach to ranch equipment maintenance!</vt:lpstr>
      <vt:lpstr>The “I can do anything that can be done from a saddle!” approach</vt:lpstr>
      <vt:lpstr>The “Not Mechanical!” approach</vt:lpstr>
      <vt:lpstr>The                     approach</vt:lpstr>
      <vt:lpstr>Bale Bed Hydraulics:  Valve “Feathering” Capability</vt:lpstr>
      <vt:lpstr>Bale Bed Hydraulics:  Valve Load Checks</vt:lpstr>
      <vt:lpstr>Hydraulics:  Control Valve Summary</vt:lpstr>
      <vt:lpstr>Hydraulic Systems  Dependable Clutch Pump &amp; Manual Valve! </vt:lpstr>
      <vt:lpstr>Bale Bed Hydraulic Systems: Calculating Cylinder Force  </vt:lpstr>
      <vt:lpstr>Lift Cylinder  Effective Area</vt:lpstr>
      <vt:lpstr>Lift Cylinder  Effective Area</vt:lpstr>
      <vt:lpstr>Lift Cylinder  Effective Area</vt:lpstr>
      <vt:lpstr>Lift Cylinder  Effective Area</vt:lpstr>
      <vt:lpstr>Lift Cylinder  Effective Area</vt:lpstr>
      <vt:lpstr>Lift Cylinder  Effective Area</vt:lpstr>
      <vt:lpstr>Lift Cylinder  Effective Area</vt:lpstr>
      <vt:lpstr>Important Background Information </vt:lpstr>
      <vt:lpstr>Bale Bed Hydraulic Systems: Comparing Cylinder Force  </vt:lpstr>
      <vt:lpstr>Simple Bale Bed Facts: </vt:lpstr>
      <vt:lpstr>Advertised Lift Capacity  compared to  Calculated Lift Capacity  </vt:lpstr>
      <vt:lpstr>PowerPoint Presentation</vt:lpstr>
    </vt:vector>
  </TitlesOfParts>
  <Company>Triple C,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Hydra Bed - The History &amp; The Revolution</dc:title>
  <dc:creator>Galen  R. Ackerman</dc:creator>
  <cp:lastModifiedBy>Galen R Ackerman</cp:lastModifiedBy>
  <cp:revision>996</cp:revision>
  <cp:lastPrinted>1995-10-27T23:26:18Z</cp:lastPrinted>
  <dcterms:created xsi:type="dcterms:W3CDTF">2003-08-01T19:56:31Z</dcterms:created>
  <dcterms:modified xsi:type="dcterms:W3CDTF">2013-03-25T15:02:55Z</dcterms:modified>
</cp:coreProperties>
</file>